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Pretendard ExtraBold" panose="020B0600000101010101" charset="-127"/>
      <p:bold r:id="rId13"/>
    </p:embeddedFont>
    <p:embeddedFont>
      <p:font typeface="맑은 고딕" panose="020B0503020000020004" pitchFamily="50" charset="-127"/>
      <p:regular r:id="rId14"/>
      <p:bold r:id="rId15"/>
    </p:embeddedFont>
    <p:embeddedFont>
      <p:font typeface="Pretendard Medium" panose="020B0600000101010101" charset="-127"/>
      <p:bold r:id="rId16"/>
    </p:embeddedFont>
    <p:embeddedFont>
      <p:font typeface="Pretendard Regular" panose="020B0600000101010101" charset="-127"/>
      <p:regular r:id="rId17"/>
    </p:embeddedFont>
    <p:embeddedFont>
      <p:font typeface="Noto Sans CJK KR Regular" panose="020B0600000101010101" charset="-127"/>
      <p:regular r:id="rId18"/>
    </p:embeddedFont>
    <p:embeddedFont>
      <p:font typeface="Bebas" panose="020B0600000101010101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4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3300" y="4356100"/>
            <a:ext cx="8648700" cy="185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7029"/>
              </a:lnSpc>
            </a:pPr>
            <a:r>
              <a:rPr lang="en-US" sz="5200" b="0" i="0" u="none" strike="noStrike" spc="1600" dirty="0">
                <a:solidFill>
                  <a:srgbClr val="000000">
                    <a:alpha val="7843"/>
                  </a:srgbClr>
                </a:solidFill>
                <a:latin typeface="Bebas"/>
              </a:rPr>
              <a:t>Mentoring </a:t>
            </a:r>
          </a:p>
          <a:p>
            <a:pPr lvl="0" algn="l">
              <a:lnSpc>
                <a:spcPct val="117029"/>
              </a:lnSpc>
            </a:pPr>
            <a:r>
              <a:rPr lang="en-US" sz="5200" b="0" i="0" u="none" strike="noStrike" spc="1600" dirty="0" err="1" smtClean="0">
                <a:solidFill>
                  <a:srgbClr val="000000">
                    <a:alpha val="7843"/>
                  </a:srgbClr>
                </a:solidFill>
                <a:latin typeface="Bebas"/>
              </a:rPr>
              <a:t>menTEE</a:t>
            </a:r>
            <a:r>
              <a:rPr lang="en-US" sz="5200" b="0" i="0" u="none" strike="noStrike" spc="1600" dirty="0" smtClean="0">
                <a:solidFill>
                  <a:srgbClr val="000000">
                    <a:alpha val="7843"/>
                  </a:srgbClr>
                </a:solidFill>
                <a:latin typeface="Bebas"/>
              </a:rPr>
              <a:t> </a:t>
            </a:r>
            <a:r>
              <a:rPr lang="en-US" sz="5200" b="0" i="0" u="none" strike="noStrike" spc="1600" dirty="0" err="1" smtClean="0">
                <a:solidFill>
                  <a:srgbClr val="000000">
                    <a:alpha val="7843"/>
                  </a:srgbClr>
                </a:solidFill>
                <a:latin typeface="Bebas"/>
              </a:rPr>
              <a:t>menual</a:t>
            </a:r>
            <a:endParaRPr lang="en-US" sz="5200" b="0" i="0" u="none" strike="noStrike" spc="1600" dirty="0">
              <a:solidFill>
                <a:srgbClr val="000000">
                  <a:alpha val="7843"/>
                </a:srgbClr>
              </a:solidFill>
              <a:latin typeface="Beba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rot="-12660000">
            <a:off x="9474200" y="7023100"/>
            <a:ext cx="2171700" cy="2095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6200000">
            <a:off x="10109200" y="2209800"/>
            <a:ext cx="10426700" cy="5943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36000"/>
          </a:blip>
          <a:stretch>
            <a:fillRect/>
          </a:stretch>
        </p:blipFill>
        <p:spPr>
          <a:xfrm rot="4260000">
            <a:off x="7302500" y="952500"/>
            <a:ext cx="2171700" cy="2095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55000"/>
          </a:blip>
          <a:stretch>
            <a:fillRect/>
          </a:stretch>
        </p:blipFill>
        <p:spPr>
          <a:xfrm rot="-7920000">
            <a:off x="16154400" y="2692400"/>
            <a:ext cx="939800" cy="812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0" y="406400"/>
            <a:ext cx="2667000" cy="457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55000"/>
          </a:blip>
          <a:stretch>
            <a:fillRect/>
          </a:stretch>
        </p:blipFill>
        <p:spPr>
          <a:xfrm rot="-7920000">
            <a:off x="5778500" y="850900"/>
            <a:ext cx="939800" cy="812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36000"/>
          </a:blip>
          <a:stretch>
            <a:fillRect/>
          </a:stretch>
        </p:blipFill>
        <p:spPr>
          <a:xfrm rot="4260000">
            <a:off x="15582900" y="-419100"/>
            <a:ext cx="2171700" cy="20955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147483647" y="1471714100"/>
            <a:ext cx="2147483647" cy="2147483647"/>
            <a:chOff x="0" y="0"/>
            <a:chExt cx="0" cy="0"/>
          </a:xfrm>
        </p:grpSpPr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5000" y="114300"/>
            <a:ext cx="4851400" cy="6172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360000">
            <a:off x="10143446" y="3923020"/>
            <a:ext cx="3263900" cy="6172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0" y="6515100"/>
            <a:ext cx="4445000" cy="61722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03300" y="1562100"/>
            <a:ext cx="12941300" cy="2679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070"/>
              </a:lnSpc>
            </a:pPr>
            <a:r>
              <a:rPr lang="en-US" sz="7800" b="0" i="0" u="none" strike="noStrike" spc="-300" dirty="0">
                <a:solidFill>
                  <a:srgbClr val="FFFFFF"/>
                </a:solidFill>
                <a:latin typeface="Pretendard ExtraBold"/>
              </a:rPr>
              <a:t>DSC</a:t>
            </a:r>
            <a:r>
              <a:rPr lang="ko-KR" sz="7800" b="0" i="0" u="none" strike="noStrike" spc="-300" dirty="0" err="1">
                <a:solidFill>
                  <a:srgbClr val="FFFFFF"/>
                </a:solidFill>
                <a:ea typeface="Pretendard ExtraBold"/>
              </a:rPr>
              <a:t>공유대학</a:t>
            </a:r>
            <a:r>
              <a:rPr lang="en-US" sz="7800" b="0" i="0" u="none" strike="noStrike" spc="-300" dirty="0">
                <a:solidFill>
                  <a:srgbClr val="FFFFFF"/>
                </a:solidFill>
                <a:latin typeface="Pretendard ExtraBold"/>
              </a:rPr>
              <a:t> </a:t>
            </a:r>
            <a:r>
              <a:rPr lang="ko-KR" sz="7800" b="0" i="0" u="none" strike="noStrike" spc="-300" dirty="0" err="1">
                <a:solidFill>
                  <a:srgbClr val="FFFFFF"/>
                </a:solidFill>
                <a:ea typeface="Pretendard ExtraBold"/>
              </a:rPr>
              <a:t>모빌리티</a:t>
            </a:r>
            <a:r>
              <a:rPr lang="en-US" sz="7800" b="0" i="0" u="none" strike="noStrike" spc="-300" dirty="0">
                <a:solidFill>
                  <a:srgbClr val="FFFFFF"/>
                </a:solidFill>
                <a:latin typeface="Pretendard ExtraBold"/>
              </a:rPr>
              <a:t> </a:t>
            </a:r>
            <a:r>
              <a:rPr lang="ko-KR" sz="7800" b="0" i="0" u="none" strike="noStrike" spc="-300" dirty="0">
                <a:solidFill>
                  <a:srgbClr val="FFFFFF"/>
                </a:solidFill>
                <a:ea typeface="Pretendard ExtraBold"/>
              </a:rPr>
              <a:t>핵심분야</a:t>
            </a:r>
            <a:r>
              <a:rPr lang="en-US" sz="7800" b="0" i="0" u="none" strike="noStrike" spc="-300" dirty="0">
                <a:solidFill>
                  <a:srgbClr val="FFFFFF"/>
                </a:solidFill>
                <a:latin typeface="Pretendard ExtraBold"/>
              </a:rPr>
              <a:t> </a:t>
            </a:r>
            <a:r>
              <a:rPr lang="ko-KR" sz="7800" b="0" i="0" u="none" strike="noStrike" spc="-300" dirty="0" err="1">
                <a:solidFill>
                  <a:srgbClr val="FFFFFF"/>
                </a:solidFill>
                <a:ea typeface="Pretendard ExtraBold"/>
              </a:rPr>
              <a:t>전문멘토링</a:t>
            </a:r>
            <a:r>
              <a:rPr lang="en-US" sz="7800" b="0" i="0" u="none" strike="noStrike" spc="-300" dirty="0">
                <a:solidFill>
                  <a:srgbClr val="FFFFFF"/>
                </a:solidFill>
                <a:latin typeface="Pretendard ExtraBold"/>
              </a:rPr>
              <a:t> </a:t>
            </a:r>
            <a:r>
              <a:rPr lang="ko-KR" sz="7800" b="0" i="0" u="none" strike="noStrike" spc="-300" dirty="0" err="1">
                <a:solidFill>
                  <a:srgbClr val="FFFFFF"/>
                </a:solidFill>
                <a:ea typeface="Pretendard ExtraBold"/>
              </a:rPr>
              <a:t>멘티</a:t>
            </a:r>
            <a:r>
              <a:rPr lang="en-US" sz="7800" b="0" i="0" u="none" strike="noStrike" spc="-300" dirty="0">
                <a:solidFill>
                  <a:srgbClr val="FFFFFF"/>
                </a:solidFill>
                <a:latin typeface="Pretendard ExtraBold"/>
              </a:rPr>
              <a:t> </a:t>
            </a:r>
            <a:r>
              <a:rPr lang="ko-KR" altLang="en-US" sz="7800" b="1" spc="-300" dirty="0" smtClean="0">
                <a:solidFill>
                  <a:srgbClr val="FFFFFF"/>
                </a:solidFill>
                <a:latin typeface="Pretendard ExtraBold"/>
              </a:rPr>
              <a:t>매뉴얼</a:t>
            </a:r>
            <a:endParaRPr lang="en-US" sz="7800" b="0" i="0" u="none" strike="noStrike" spc="-300" dirty="0">
              <a:solidFill>
                <a:srgbClr val="FFFFFF"/>
              </a:solidFill>
              <a:latin typeface="Pretendard Extra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03300" y="8483600"/>
            <a:ext cx="5638800" cy="698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070"/>
              </a:lnSpc>
            </a:pPr>
            <a:r>
              <a:rPr lang="ko-KR" sz="3900" b="0" i="0" u="none" strike="noStrike" spc="-200">
                <a:solidFill>
                  <a:srgbClr val="FFFFFF"/>
                </a:solidFill>
                <a:ea typeface="Pretendard ExtraBold"/>
              </a:rPr>
              <a:t>대학교육혁신본부</a:t>
            </a:r>
            <a:r>
              <a:rPr lang="en-US" sz="3900" b="0" i="0" u="none" strike="noStrike" spc="-200">
                <a:solidFill>
                  <a:srgbClr val="FFFFFF"/>
                </a:solidFill>
                <a:latin typeface="Pretendard ExtraBold"/>
              </a:rPr>
              <a:t> </a:t>
            </a:r>
            <a:r>
              <a:rPr lang="ko-KR" sz="3900" b="0" i="0" u="none" strike="noStrike" spc="-200">
                <a:solidFill>
                  <a:srgbClr val="FFFFFF"/>
                </a:solidFill>
                <a:ea typeface="Pretendard ExtraBold"/>
              </a:rPr>
              <a:t>교육혁신팀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11600" y="1016000"/>
            <a:ext cx="7366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02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5765800" y="2006600"/>
            <a:ext cx="11633200" cy="78613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50900" y="838200"/>
            <a:ext cx="7073900" cy="1041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DSC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공유대학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모빌리티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핵심분야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전문멘토링</a:t>
            </a:r>
          </a:p>
          <a:p>
            <a:pPr lvl="0" algn="l">
              <a:lnSpc>
                <a:spcPct val="99600"/>
              </a:lnSpc>
            </a:pP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운영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절차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00" y="2603500"/>
            <a:ext cx="609600" cy="60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0" y="3784600"/>
            <a:ext cx="609600" cy="60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0" y="5219700"/>
            <a:ext cx="635000" cy="635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048500" y="2590800"/>
            <a:ext cx="6908800" cy="977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선호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멘토의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내용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및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시간확인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 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-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전문멘토의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시간을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최대한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준수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48500" y="3670300"/>
            <a:ext cx="8343900" cy="1282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선호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멘토에게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신청</a:t>
            </a:r>
          </a:p>
          <a:p>
            <a:pPr lvl="0" algn="l">
              <a:lnSpc>
                <a:spcPct val="99600"/>
              </a:lnSpc>
            </a:pP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 - </a:t>
            </a:r>
            <a:r>
              <a:rPr lang="ko-KR" sz="2500" b="0" i="0" u="sng" strike="noStrike">
                <a:solidFill>
                  <a:srgbClr val="000000"/>
                </a:solidFill>
                <a:ea typeface="Pretendard Medium"/>
              </a:rPr>
              <a:t>각</a:t>
            </a:r>
            <a:r>
              <a:rPr lang="en-US" sz="2500" b="0" i="0" u="sng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sng" strike="noStrike">
                <a:solidFill>
                  <a:srgbClr val="000000"/>
                </a:solidFill>
                <a:ea typeface="Pretendard Medium"/>
              </a:rPr>
              <a:t>멘토</a:t>
            </a:r>
            <a:r>
              <a:rPr lang="en-US" sz="2500" b="0" i="0" u="sng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sng" strike="noStrike">
                <a:solidFill>
                  <a:srgbClr val="000000"/>
                </a:solidFill>
                <a:ea typeface="Pretendard Medium"/>
              </a:rPr>
              <a:t>별</a:t>
            </a:r>
            <a:r>
              <a:rPr lang="en-US" sz="2500" b="0" i="0" u="sng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sng" strike="noStrike">
                <a:solidFill>
                  <a:srgbClr val="000000"/>
                </a:solidFill>
                <a:ea typeface="Pretendard Medium"/>
              </a:rPr>
              <a:t>최대</a:t>
            </a:r>
            <a:r>
              <a:rPr lang="en-US" sz="2500" b="0" i="0" u="sng" strike="noStrike">
                <a:solidFill>
                  <a:srgbClr val="000000"/>
                </a:solidFill>
                <a:latin typeface="Pretendard Medium"/>
              </a:rPr>
              <a:t> 5</a:t>
            </a:r>
            <a:r>
              <a:rPr lang="ko-KR" sz="2500" b="0" i="0" u="sng" strike="noStrike">
                <a:solidFill>
                  <a:srgbClr val="000000"/>
                </a:solidFill>
                <a:ea typeface="Pretendard Medium"/>
              </a:rPr>
              <a:t>명까지</a:t>
            </a:r>
            <a:r>
              <a:rPr lang="en-US" sz="2500" b="0" i="0" u="sng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sng" strike="noStrike">
                <a:solidFill>
                  <a:srgbClr val="000000"/>
                </a:solidFill>
                <a:ea typeface="Pretendard Medium"/>
              </a:rPr>
              <a:t>신청</a:t>
            </a:r>
            <a:r>
              <a:rPr lang="en-US" sz="2500" b="0" i="0" u="sng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sng" strike="noStrike">
                <a:solidFill>
                  <a:srgbClr val="000000"/>
                </a:solidFill>
                <a:ea typeface="Pretendard Medium"/>
              </a:rPr>
              <a:t>가능</a:t>
            </a:r>
            <a:r>
              <a:rPr lang="en-US" sz="2500" b="0" i="0" u="sng" strike="noStrike">
                <a:solidFill>
                  <a:srgbClr val="000000"/>
                </a:solidFill>
                <a:latin typeface="Pretendard Medium"/>
              </a:rPr>
              <a:t>(</a:t>
            </a:r>
            <a:r>
              <a:rPr lang="ko-KR" sz="2500" b="0" i="0" u="sng" strike="noStrike">
                <a:solidFill>
                  <a:srgbClr val="000000"/>
                </a:solidFill>
                <a:ea typeface="Pretendard Medium"/>
              </a:rPr>
              <a:t>선착순</a:t>
            </a:r>
            <a:r>
              <a:rPr lang="en-US" sz="2500" b="0" i="0" u="sng" strike="noStrike">
                <a:solidFill>
                  <a:srgbClr val="000000"/>
                </a:solidFill>
                <a:latin typeface="Pretendard Medium"/>
              </a:rPr>
              <a:t>)</a:t>
            </a:r>
          </a:p>
          <a:p>
            <a:pPr lvl="0" algn="l">
              <a:lnSpc>
                <a:spcPct val="99600"/>
              </a:lnSpc>
            </a:pP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 -</a:t>
            </a:r>
            <a:r>
              <a:rPr lang="en-US" sz="25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Pretendard Medium"/>
              </a:rPr>
              <a:t>멘토</a:t>
            </a:r>
            <a:r>
              <a:rPr lang="en-US" sz="25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Pretendard Medium"/>
              </a:rPr>
              <a:t>별</a:t>
            </a:r>
            <a:r>
              <a:rPr lang="en-US" sz="25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Pretendard Medium"/>
              </a:rPr>
              <a:t>최대</a:t>
            </a:r>
            <a:r>
              <a:rPr lang="en-US" sz="25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Pretendard Medium"/>
              </a:rPr>
              <a:t>멘티</a:t>
            </a:r>
            <a:r>
              <a:rPr lang="en-US" sz="25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Pretendard Medium"/>
              </a:rPr>
              <a:t>인원</a:t>
            </a:r>
            <a:r>
              <a:rPr lang="en-US" sz="2500" b="1" i="0" u="none" strike="noStrike">
                <a:solidFill>
                  <a:srgbClr val="000000"/>
                </a:solidFill>
                <a:latin typeface="Pretendard Medium"/>
              </a:rPr>
              <a:t> 5</a:t>
            </a:r>
            <a:r>
              <a:rPr lang="ko-KR" sz="2500" b="1" i="0" u="none" strike="noStrike">
                <a:solidFill>
                  <a:srgbClr val="000000"/>
                </a:solidFill>
                <a:ea typeface="Pretendard Medium"/>
              </a:rPr>
              <a:t>명이</a:t>
            </a:r>
            <a:r>
              <a:rPr lang="en-US" sz="25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Pretendard Medium"/>
              </a:rPr>
              <a:t>신청완료되면</a:t>
            </a:r>
            <a:r>
              <a:rPr lang="en-US" sz="25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Pretendard Medium"/>
              </a:rPr>
              <a:t>이후</a:t>
            </a:r>
            <a:r>
              <a:rPr lang="en-US" sz="25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Pretendard Medium"/>
              </a:rPr>
              <a:t>신청은</a:t>
            </a:r>
            <a:r>
              <a:rPr lang="en-US" sz="25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Pretendard Medium"/>
              </a:rPr>
              <a:t>취소됨</a:t>
            </a:r>
            <a:r>
              <a:rPr lang="en-US" sz="2500" b="1" i="0" u="none" strike="noStrike">
                <a:solidFill>
                  <a:srgbClr val="000000"/>
                </a:solidFill>
                <a:latin typeface="Pretendard Medium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50100" y="5219700"/>
            <a:ext cx="10071100" cy="1282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신청내역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확인</a:t>
            </a:r>
          </a:p>
          <a:p>
            <a:pPr lvl="0" algn="l">
              <a:lnSpc>
                <a:spcPct val="99600"/>
              </a:lnSpc>
            </a:pP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 -</a:t>
            </a:r>
            <a:r>
              <a:rPr lang="en-US" sz="2500" b="1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FF2B00"/>
                </a:solidFill>
                <a:ea typeface="Pretendard Medium"/>
              </a:rPr>
              <a:t>선착순</a:t>
            </a:r>
            <a:r>
              <a:rPr lang="en-US" sz="2500" b="1" i="0" u="none" strike="noStrike">
                <a:solidFill>
                  <a:srgbClr val="FF2B00"/>
                </a:solidFill>
                <a:latin typeface="Pretendard Medium"/>
              </a:rPr>
              <a:t> 5</a:t>
            </a:r>
            <a:r>
              <a:rPr lang="ko-KR" sz="2500" b="1" i="0" u="none" strike="noStrike">
                <a:solidFill>
                  <a:srgbClr val="FF2B00"/>
                </a:solidFill>
                <a:ea typeface="Pretendard Medium"/>
              </a:rPr>
              <a:t>명</a:t>
            </a:r>
            <a:r>
              <a:rPr lang="en-US" sz="2500" b="1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FF2B00"/>
                </a:solidFill>
                <a:ea typeface="Pretendard Medium"/>
              </a:rPr>
              <a:t>이외의</a:t>
            </a:r>
            <a:r>
              <a:rPr lang="en-US" sz="2500" b="1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FF2B00"/>
                </a:solidFill>
                <a:ea typeface="Pretendard Medium"/>
              </a:rPr>
              <a:t>신청</a:t>
            </a:r>
            <a:r>
              <a:rPr lang="en-US" sz="2500" b="1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FF2B00"/>
                </a:solidFill>
                <a:ea typeface="Pretendard Medium"/>
              </a:rPr>
              <a:t>인원은</a:t>
            </a:r>
            <a:r>
              <a:rPr lang="en-US" sz="2500" b="1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FF2B00"/>
                </a:solidFill>
                <a:ea typeface="Pretendard Medium"/>
              </a:rPr>
              <a:t>본인의</a:t>
            </a:r>
            <a:r>
              <a:rPr lang="en-US" sz="2500" b="1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FF2B00"/>
                </a:solidFill>
                <a:ea typeface="Pretendard Medium"/>
              </a:rPr>
              <a:t>멘토링</a:t>
            </a:r>
            <a:r>
              <a:rPr lang="en-US" sz="2500" b="1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FF2B00"/>
                </a:solidFill>
                <a:ea typeface="Pretendard Medium"/>
              </a:rPr>
              <a:t>신청내역에서</a:t>
            </a:r>
            <a:r>
              <a:rPr lang="en-US" sz="2500" b="1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FF2B00"/>
                </a:solidFill>
                <a:ea typeface="Pretendard Medium"/>
              </a:rPr>
              <a:t>신청</a:t>
            </a:r>
            <a:r>
              <a:rPr lang="en-US" sz="2500" b="1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FF2B00"/>
                </a:solidFill>
                <a:ea typeface="Pretendard Medium"/>
              </a:rPr>
              <a:t>내역</a:t>
            </a:r>
            <a:r>
              <a:rPr lang="en-US" sz="2500" b="1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500" b="1" i="0" u="none" strike="noStrike">
                <a:solidFill>
                  <a:srgbClr val="FF2B00"/>
                </a:solidFill>
                <a:ea typeface="Pretendard Medium"/>
              </a:rPr>
              <a:t>삭제됨</a:t>
            </a:r>
          </a:p>
          <a:p>
            <a:pPr lvl="0" algn="l">
              <a:lnSpc>
                <a:spcPct val="99600"/>
              </a:lnSpc>
            </a:pP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 -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선착순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인원이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다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채워질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경우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멘토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BANK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내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멘토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소속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 </a:t>
            </a:r>
            <a:r>
              <a:rPr lang="ko-KR" sz="2500" b="1" i="0" u="none" strike="noStrike">
                <a:solidFill>
                  <a:srgbClr val="009DFF"/>
                </a:solidFill>
                <a:ea typeface="Pretendard Medium"/>
              </a:rPr>
              <a:t>신청마감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으로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변경됨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500" y="6845300"/>
            <a:ext cx="698500" cy="698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2603500"/>
            <a:ext cx="6502400" cy="64897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150100" y="6832600"/>
            <a:ext cx="10071100" cy="166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전문멘토와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진행</a:t>
            </a:r>
          </a:p>
          <a:p>
            <a:pPr lvl="0" algn="l">
              <a:lnSpc>
                <a:spcPct val="99600"/>
              </a:lnSpc>
            </a:pP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 -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신청이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완료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된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후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담당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전문멘토가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개별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연락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예정</a:t>
            </a:r>
          </a:p>
          <a:p>
            <a:pPr lvl="0" algn="l">
              <a:lnSpc>
                <a:spcPct val="99600"/>
              </a:lnSpc>
            </a:pP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    -&gt;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조율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후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진행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(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온라인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ZOOM)</a:t>
            </a:r>
          </a:p>
          <a:p>
            <a:pPr lvl="0" algn="l">
              <a:lnSpc>
                <a:spcPct val="99600"/>
              </a:lnSpc>
            </a:pP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 -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카톡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및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문자를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활용하여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멘토와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소통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및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참여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후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멘토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일지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필히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작성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후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제출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11600" y="1016000"/>
            <a:ext cx="7366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03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16200"/>
            <a:ext cx="609600" cy="60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2057400"/>
            <a:ext cx="7467600" cy="7899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9486900"/>
            <a:ext cx="1016000" cy="3429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50900" y="838200"/>
            <a:ext cx="7073900" cy="1041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DSC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공유대학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모빌리티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핵심분야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전문멘토링</a:t>
            </a:r>
          </a:p>
          <a:p>
            <a:pPr lvl="0" algn="l">
              <a:lnSpc>
                <a:spcPct val="99600"/>
              </a:lnSpc>
            </a:pP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신청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방법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안내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(1)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12300" y="2654300"/>
            <a:ext cx="7251700" cy="977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DSC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공유대학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경력관리시스템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-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멘토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BANK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메뉴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-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선호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멘토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선별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후</a:t>
            </a:r>
            <a:r>
              <a:rPr lang="en-US" sz="30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1" i="0" u="none" strike="noStrike">
                <a:solidFill>
                  <a:srgbClr val="009DFF"/>
                </a:solidFill>
                <a:ea typeface="Pretendard Medium"/>
              </a:rPr>
              <a:t>상담신청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클릭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12300" y="3848100"/>
            <a:ext cx="7556500" cy="520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-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상담신청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Pretendard Medium"/>
              </a:rPr>
              <a:t>전</a:t>
            </a:r>
            <a:r>
              <a:rPr lang="en-US" sz="30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000" b="1" i="0" u="none" strike="noStrike">
                <a:solidFill>
                  <a:srgbClr val="009DFF"/>
                </a:solidFill>
                <a:ea typeface="Pretendard Medium"/>
              </a:rPr>
              <a:t>멘토링</a:t>
            </a:r>
            <a:r>
              <a:rPr lang="en-US" sz="3000" b="1" i="0" u="none" strike="noStrike">
                <a:solidFill>
                  <a:srgbClr val="009DFF"/>
                </a:solidFill>
                <a:latin typeface="Pretendard Medium"/>
              </a:rPr>
              <a:t> </a:t>
            </a:r>
            <a:r>
              <a:rPr lang="ko-KR" sz="3000" b="1" i="0" u="none" strike="noStrike">
                <a:solidFill>
                  <a:srgbClr val="009DFF"/>
                </a:solidFill>
                <a:ea typeface="Pretendard Medium"/>
              </a:rPr>
              <a:t>신청서</a:t>
            </a:r>
            <a:r>
              <a:rPr lang="en-US" sz="3000" b="1" i="0" u="none" strike="noStrike">
                <a:solidFill>
                  <a:srgbClr val="009DFF"/>
                </a:solidFill>
                <a:latin typeface="Pretendard Medium"/>
              </a:rPr>
              <a:t> </a:t>
            </a:r>
            <a:r>
              <a:rPr lang="ko-KR" sz="3000" b="1" i="0" u="none" strike="noStrike">
                <a:solidFill>
                  <a:srgbClr val="009DFF"/>
                </a:solidFill>
                <a:ea typeface="Pretendard Medium"/>
              </a:rPr>
              <a:t>미리</a:t>
            </a:r>
            <a:r>
              <a:rPr lang="en-US" sz="3000" b="1" i="0" u="none" strike="noStrike">
                <a:solidFill>
                  <a:srgbClr val="009DFF"/>
                </a:solidFill>
                <a:latin typeface="Pretendard Medium"/>
              </a:rPr>
              <a:t> </a:t>
            </a:r>
            <a:r>
              <a:rPr lang="ko-KR" sz="3000" b="1" i="0" u="none" strike="noStrike">
                <a:solidFill>
                  <a:srgbClr val="009DFF"/>
                </a:solidFill>
                <a:ea typeface="Pretendard Medium"/>
              </a:rPr>
              <a:t>작성</a:t>
            </a:r>
            <a:r>
              <a:rPr lang="en-US" sz="3000" b="1" i="0" u="none" strike="noStrike">
                <a:solidFill>
                  <a:srgbClr val="009DFF"/>
                </a:solidFill>
                <a:latin typeface="Pretendard Medium"/>
              </a:rPr>
              <a:t> </a:t>
            </a:r>
            <a:r>
              <a:rPr lang="ko-KR" sz="3000" b="1" i="0" u="none" strike="noStrike">
                <a:solidFill>
                  <a:srgbClr val="009DFF"/>
                </a:solidFill>
                <a:ea typeface="Pretendard Medium"/>
              </a:rPr>
              <a:t>필수</a:t>
            </a:r>
            <a:r>
              <a:rPr lang="en-US" sz="3000" b="1" i="0" u="none" strike="noStrike">
                <a:solidFill>
                  <a:srgbClr val="009DFF"/>
                </a:solidFill>
                <a:latin typeface="Pretendard Medium"/>
              </a:rPr>
              <a:t> </a:t>
            </a:r>
            <a:r>
              <a:rPr lang="ko-KR" sz="3000" b="1" i="0" u="none" strike="noStrike">
                <a:solidFill>
                  <a:srgbClr val="009DFF"/>
                </a:solidFill>
                <a:ea typeface="Pretendard Medium"/>
              </a:rPr>
              <a:t>후</a:t>
            </a:r>
            <a:r>
              <a:rPr lang="en-US" sz="3000" b="1" i="0" u="none" strike="noStrike">
                <a:solidFill>
                  <a:srgbClr val="009DFF"/>
                </a:solidFill>
                <a:latin typeface="Pretendard Medium"/>
              </a:rPr>
              <a:t> </a:t>
            </a:r>
            <a:r>
              <a:rPr lang="ko-KR" sz="3000" b="1" i="0" u="none" strike="noStrike">
                <a:solidFill>
                  <a:srgbClr val="009DFF"/>
                </a:solidFill>
                <a:ea typeface="Pretendard Medium"/>
              </a:rPr>
              <a:t>첨부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33000" y="4406900"/>
            <a:ext cx="8013700" cy="419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400" b="0" i="0" u="none" strike="noStrike">
                <a:solidFill>
                  <a:srgbClr val="000000"/>
                </a:solidFill>
                <a:latin typeface="Pretendard Medium"/>
              </a:rPr>
              <a:t>※ </a:t>
            </a:r>
            <a:r>
              <a:rPr lang="ko-KR" sz="24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24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400" b="0" i="0" u="none" strike="noStrike">
                <a:solidFill>
                  <a:srgbClr val="000000"/>
                </a:solidFill>
                <a:ea typeface="Pretendard Medium"/>
              </a:rPr>
              <a:t>신청서</a:t>
            </a:r>
            <a:r>
              <a:rPr lang="en-US" sz="24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400" b="0" i="0" u="none" strike="noStrike">
                <a:solidFill>
                  <a:srgbClr val="000000"/>
                </a:solidFill>
                <a:ea typeface="Pretendard Medium"/>
              </a:rPr>
              <a:t>멘토</a:t>
            </a:r>
            <a:r>
              <a:rPr lang="en-US" sz="2400" b="0" i="0" u="none" strike="noStrike">
                <a:solidFill>
                  <a:srgbClr val="000000"/>
                </a:solidFill>
                <a:latin typeface="Pretendard Medium"/>
              </a:rPr>
              <a:t> BANK </a:t>
            </a:r>
            <a:r>
              <a:rPr lang="ko-KR" sz="2400" b="0" i="0" u="none" strike="noStrike">
                <a:solidFill>
                  <a:srgbClr val="000000"/>
                </a:solidFill>
                <a:ea typeface="Pretendard Medium"/>
              </a:rPr>
              <a:t>공지사항에</a:t>
            </a:r>
            <a:r>
              <a:rPr lang="en-US" sz="24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400" b="0" i="0" u="none" strike="noStrike">
                <a:solidFill>
                  <a:srgbClr val="000000"/>
                </a:solidFill>
                <a:ea typeface="Pretendard Medium"/>
              </a:rPr>
              <a:t>첨부되어있습니다</a:t>
            </a:r>
            <a:r>
              <a:rPr lang="en-US" sz="2400" b="0" i="0" u="none" strike="noStrike">
                <a:solidFill>
                  <a:srgbClr val="000000"/>
                </a:solidFill>
                <a:latin typeface="Pretendard Medium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94800" y="5054600"/>
            <a:ext cx="88138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600" b="0" i="0" u="none" strike="noStrike">
                <a:solidFill>
                  <a:srgbClr val="FF2B00"/>
                </a:solidFill>
                <a:ea typeface="Pretendard Medium"/>
              </a:rPr>
              <a:t>★ 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멘토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 1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인당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멘티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(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신청학생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) 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최대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 5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명까지만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신청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가능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.</a:t>
            </a:r>
          </a:p>
          <a:p>
            <a:pPr lvl="0" algn="l">
              <a:lnSpc>
                <a:spcPct val="99600"/>
              </a:lnSpc>
            </a:pP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    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신청인원이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 5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명을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초과하는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경우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, 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신청이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취소됨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. (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상시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확인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 </a:t>
            </a:r>
            <a:r>
              <a:rPr lang="ko-KR" sz="2600" b="0" i="0" u="none" strike="noStrike">
                <a:solidFill>
                  <a:srgbClr val="FF2B00"/>
                </a:solidFill>
                <a:ea typeface="Pretendard Medium"/>
              </a:rPr>
              <a:t>요망</a:t>
            </a:r>
            <a:r>
              <a:rPr lang="en-US" sz="2600" b="0" i="0" u="none" strike="noStrike">
                <a:solidFill>
                  <a:srgbClr val="FF2B00"/>
                </a:solidFill>
                <a:latin typeface="Pretendard Medium"/>
              </a:rPr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11600" y="1016000"/>
            <a:ext cx="7366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04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854200"/>
            <a:ext cx="7721600" cy="86741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50900" y="838200"/>
            <a:ext cx="7073900" cy="1041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DSC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공유대학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모빌리티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핵심분야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전문멘토링</a:t>
            </a:r>
          </a:p>
          <a:p>
            <a:pPr lvl="0" algn="l">
              <a:lnSpc>
                <a:spcPct val="99600"/>
              </a:lnSpc>
            </a:pP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신청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방법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안내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(2)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2057400"/>
            <a:ext cx="609600" cy="60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359900" y="2057400"/>
            <a:ext cx="7251700" cy="558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내용</a:t>
            </a:r>
            <a:r>
              <a:rPr lang="en-US" sz="3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및</a:t>
            </a:r>
            <a:r>
              <a:rPr lang="en-US" sz="3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시간</a:t>
            </a:r>
            <a:r>
              <a:rPr lang="en-US" sz="3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확인</a:t>
            </a:r>
            <a:r>
              <a:rPr lang="en-US" sz="3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후</a:t>
            </a:r>
            <a:r>
              <a:rPr lang="en-US" sz="3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신청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69400" y="2882900"/>
            <a:ext cx="7569200" cy="3797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-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이력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및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시간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확인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철저</a:t>
            </a: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-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신청내용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입력</a:t>
            </a: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  1)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제목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: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멘토링신청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_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대학명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_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학과명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_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이름</a:t>
            </a: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  2)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멘토링방법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: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온라인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(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실시간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)</a:t>
            </a: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  3)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멘토링주제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: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참여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가능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시간으로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체크</a:t>
            </a: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  4)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희망일정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: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신청기간으로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체크</a:t>
            </a: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  5)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파일첨부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: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신청서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첨부</a:t>
            </a:r>
            <a:r>
              <a:rPr lang="en-US" sz="3100" b="1" i="0" u="none" strike="noStrike">
                <a:solidFill>
                  <a:srgbClr val="000000"/>
                </a:solidFill>
                <a:latin typeface="Pretendard Medium"/>
              </a:rPr>
              <a:t>(</a:t>
            </a:r>
            <a:r>
              <a:rPr lang="ko-KR" sz="3100" b="1" i="0" u="none" strike="noStrike">
                <a:solidFill>
                  <a:srgbClr val="000000"/>
                </a:solidFill>
                <a:ea typeface="Pretendard Medium"/>
              </a:rPr>
              <a:t>필수</a:t>
            </a:r>
            <a:r>
              <a:rPr lang="en-US" sz="3100" b="1" i="0" u="none" strike="noStrike">
                <a:solidFill>
                  <a:srgbClr val="000000"/>
                </a:solidFill>
                <a:latin typeface="Pretendard Medium"/>
              </a:rPr>
              <a:t>)</a:t>
            </a: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  6)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신청하기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클릭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11600" y="1016000"/>
            <a:ext cx="7366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05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2082800"/>
            <a:ext cx="8928100" cy="5346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00" y="2387600"/>
            <a:ext cx="635000" cy="635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4686300"/>
            <a:ext cx="3556000" cy="5321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0" y="6654800"/>
            <a:ext cx="889000" cy="685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0" y="7683500"/>
            <a:ext cx="3492500" cy="11049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50900" y="838200"/>
            <a:ext cx="7073900" cy="1041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DSC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공유대학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모빌리티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핵심분야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전문멘토링</a:t>
            </a:r>
          </a:p>
          <a:p>
            <a:pPr lvl="0" algn="l">
              <a:lnSpc>
                <a:spcPct val="99600"/>
              </a:lnSpc>
            </a:pP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신청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방법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안내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(3)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80700" y="2438400"/>
            <a:ext cx="7251700" cy="558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신청현황</a:t>
            </a:r>
            <a:r>
              <a:rPr lang="en-US" sz="3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확인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83800" y="3213100"/>
            <a:ext cx="8039100" cy="4191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-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신청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현황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확인</a:t>
            </a: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-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신청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멘토의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최대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신청인원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(5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명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)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초과될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경우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[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나의멘토링현황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]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에서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삭제됨</a:t>
            </a:r>
          </a:p>
          <a:p>
            <a:pPr lvl="0" algn="l">
              <a:lnSpc>
                <a:spcPct val="99600"/>
              </a:lnSpc>
            </a:pPr>
            <a:r>
              <a:rPr lang="en-US" sz="2800" b="1" i="0" u="sng" strike="noStrike">
                <a:solidFill>
                  <a:srgbClr val="000000"/>
                </a:solidFill>
                <a:latin typeface="Pretendard Medium"/>
              </a:rPr>
              <a:t>※ </a:t>
            </a:r>
            <a:r>
              <a:rPr lang="ko-KR" sz="2800" b="1" i="0" u="sng" strike="noStrike">
                <a:solidFill>
                  <a:srgbClr val="000000"/>
                </a:solidFill>
                <a:ea typeface="Pretendard Medium"/>
              </a:rPr>
              <a:t>선착순</a:t>
            </a:r>
            <a:r>
              <a:rPr lang="en-US" sz="2800" b="1" i="0" u="sng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800" b="1" i="0" u="sng" strike="noStrike">
                <a:solidFill>
                  <a:srgbClr val="000000"/>
                </a:solidFill>
                <a:ea typeface="Pretendard Medium"/>
              </a:rPr>
              <a:t>신청으로</a:t>
            </a:r>
            <a:r>
              <a:rPr lang="en-US" sz="2800" b="1" i="0" u="sng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800" b="1" i="0" u="sng" strike="noStrike">
                <a:solidFill>
                  <a:srgbClr val="000000"/>
                </a:solidFill>
                <a:ea typeface="Pretendard Medium"/>
              </a:rPr>
              <a:t>신청</a:t>
            </a:r>
            <a:r>
              <a:rPr lang="en-US" sz="2800" b="1" i="0" u="sng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800" b="1" i="0" u="sng" strike="noStrike">
                <a:solidFill>
                  <a:srgbClr val="000000"/>
                </a:solidFill>
                <a:ea typeface="Pretendard Medium"/>
              </a:rPr>
              <a:t>후</a:t>
            </a:r>
            <a:r>
              <a:rPr lang="en-US" sz="2800" b="1" i="0" u="sng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800" b="1" i="0" u="sng" strike="noStrike">
                <a:solidFill>
                  <a:srgbClr val="000000"/>
                </a:solidFill>
                <a:ea typeface="Pretendard Medium"/>
              </a:rPr>
              <a:t>상시</a:t>
            </a:r>
            <a:r>
              <a:rPr lang="en-US" sz="2800" b="1" i="0" u="sng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800" b="1" i="0" u="sng" strike="noStrike">
                <a:solidFill>
                  <a:srgbClr val="000000"/>
                </a:solidFill>
                <a:ea typeface="Pretendard Medium"/>
              </a:rPr>
              <a:t>확인필수</a:t>
            </a:r>
          </a:p>
          <a:p>
            <a:pPr lvl="0" algn="l">
              <a:lnSpc>
                <a:spcPct val="99600"/>
              </a:lnSpc>
            </a:pPr>
            <a:endParaRPr lang="ko-KR" sz="2800" b="1" i="0" u="sng" strike="noStrike">
              <a:solidFill>
                <a:srgbClr val="000000"/>
              </a:solidFill>
              <a:ea typeface="Pretendard Medium"/>
            </a:endParaRP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-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신청인원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확정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'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확인중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' &gt;</a:t>
            </a:r>
            <a:r>
              <a:rPr lang="en-US" sz="31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en-US" sz="3100" b="1" i="0" u="none" strike="noStrike">
                <a:solidFill>
                  <a:srgbClr val="009DFF"/>
                </a:solidFill>
                <a:latin typeface="Pretendard Medium"/>
              </a:rPr>
              <a:t>'</a:t>
            </a:r>
            <a:r>
              <a:rPr lang="ko-KR" sz="3100" b="1" i="0" u="none" strike="noStrike">
                <a:solidFill>
                  <a:srgbClr val="009DFF"/>
                </a:solidFill>
                <a:ea typeface="Pretendard Medium"/>
              </a:rPr>
              <a:t>답변완료</a:t>
            </a:r>
            <a:r>
              <a:rPr lang="en-US" sz="3100" b="1" i="0" u="none" strike="noStrike">
                <a:solidFill>
                  <a:srgbClr val="009DFF"/>
                </a:solidFill>
                <a:latin typeface="Pretendard Medium"/>
              </a:rPr>
              <a:t>'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변경</a:t>
            </a:r>
          </a:p>
          <a:p>
            <a:pPr lvl="0" algn="l">
              <a:lnSpc>
                <a:spcPct val="99600"/>
              </a:lnSpc>
            </a:pPr>
            <a:r>
              <a:rPr lang="en-US" sz="2900" b="0" i="0" u="none" strike="noStrike">
                <a:solidFill>
                  <a:srgbClr val="000000"/>
                </a:solidFill>
                <a:latin typeface="Pretendard Medium"/>
              </a:rPr>
              <a:t>※ </a:t>
            </a:r>
            <a:r>
              <a:rPr lang="ko-KR" sz="2900" b="0" i="0" u="none" strike="noStrike">
                <a:solidFill>
                  <a:srgbClr val="000000"/>
                </a:solidFill>
                <a:ea typeface="Pretendard Medium"/>
              </a:rPr>
              <a:t>멘토가</a:t>
            </a:r>
            <a:r>
              <a:rPr lang="en-US" sz="29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900" b="0" i="0" u="none" strike="noStrike">
                <a:solidFill>
                  <a:srgbClr val="000000"/>
                </a:solidFill>
                <a:ea typeface="Pretendard Medium"/>
              </a:rPr>
              <a:t>직접</a:t>
            </a:r>
            <a:r>
              <a:rPr lang="en-US" sz="29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900" b="0" i="0" u="none" strike="noStrike">
                <a:solidFill>
                  <a:srgbClr val="000000"/>
                </a:solidFill>
                <a:ea typeface="Pretendard Medium"/>
              </a:rPr>
              <a:t>확인하기</a:t>
            </a:r>
            <a:r>
              <a:rPr lang="en-US" sz="29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900" b="0" i="0" u="none" strike="noStrike">
                <a:solidFill>
                  <a:srgbClr val="000000"/>
                </a:solidFill>
                <a:ea typeface="Pretendard Medium"/>
              </a:rPr>
              <a:t>때문에</a:t>
            </a:r>
            <a:r>
              <a:rPr lang="en-US" sz="29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900" b="0" i="0" u="none" strike="noStrike">
                <a:solidFill>
                  <a:srgbClr val="000000"/>
                </a:solidFill>
                <a:ea typeface="Pretendard Medium"/>
              </a:rPr>
              <a:t>지연될</a:t>
            </a:r>
            <a:r>
              <a:rPr lang="en-US" sz="29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900" b="0" i="0" u="none" strike="noStrike">
                <a:solidFill>
                  <a:srgbClr val="000000"/>
                </a:solidFill>
                <a:ea typeface="Pretendard Medium"/>
              </a:rPr>
              <a:t>수</a:t>
            </a:r>
            <a:r>
              <a:rPr lang="en-US" sz="29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900" b="0" i="0" u="none" strike="noStrike">
                <a:solidFill>
                  <a:srgbClr val="000000"/>
                </a:solidFill>
                <a:ea typeface="Pretendard Medium"/>
              </a:rPr>
              <a:t>있음</a:t>
            </a:r>
            <a:r>
              <a:rPr lang="en-US" sz="2900" b="0" i="0" u="none" strike="noStrike">
                <a:solidFill>
                  <a:srgbClr val="000000"/>
                </a:solidFill>
                <a:latin typeface="Pretendard Medium"/>
              </a:rPr>
              <a:t>.</a:t>
            </a:r>
          </a:p>
          <a:p>
            <a:pPr lvl="0" algn="l">
              <a:lnSpc>
                <a:spcPct val="99600"/>
              </a:lnSpc>
            </a:pPr>
            <a:endParaRPr lang="en-US" sz="2900" b="0" i="0" u="none" strike="noStrike">
              <a:solidFill>
                <a:srgbClr val="000000"/>
              </a:solidFill>
              <a:latin typeface="Pretendard Medium"/>
            </a:endParaRPr>
          </a:p>
          <a:p>
            <a:pPr lvl="0" algn="l">
              <a:lnSpc>
                <a:spcPct val="99600"/>
              </a:lnSpc>
            </a:pPr>
            <a:endParaRPr lang="en-US" sz="2900" b="0" i="0" u="none" strike="noStrike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76700" y="8178800"/>
            <a:ext cx="8915400" cy="977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-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멘티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5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명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신청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완료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시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멘토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소속이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신청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마감으로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변경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.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 (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해당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멘토는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신청해도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신청취소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처리됨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9900" y="990600"/>
            <a:ext cx="3683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06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00" y="2324100"/>
            <a:ext cx="698500" cy="698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2146300"/>
            <a:ext cx="8293100" cy="7721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50900" y="838200"/>
            <a:ext cx="7073900" cy="1041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DSC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공유대학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모빌리티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핵심분야</a:t>
            </a:r>
            <a:r>
              <a:rPr lang="en-US" sz="27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Pretendard Medium"/>
              </a:rPr>
              <a:t>전문멘토링</a:t>
            </a:r>
          </a:p>
          <a:p>
            <a:pPr lvl="0" algn="l">
              <a:lnSpc>
                <a:spcPct val="99600"/>
              </a:lnSpc>
            </a:pP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전문멘토와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700" b="1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700" b="1" i="0" u="none" strike="noStrike">
                <a:solidFill>
                  <a:srgbClr val="000000"/>
                </a:solidFill>
                <a:ea typeface="Pretendard Medium"/>
              </a:rPr>
              <a:t>진행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80700" y="2387600"/>
            <a:ext cx="7251700" cy="558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진행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69500" y="3403600"/>
            <a:ext cx="8039100" cy="5194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-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멘토가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신청인원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(5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명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)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마감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후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개별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연락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예정</a:t>
            </a:r>
          </a:p>
          <a:p>
            <a:pPr lvl="0" algn="l">
              <a:lnSpc>
                <a:spcPct val="99600"/>
              </a:lnSpc>
            </a:pPr>
            <a:endParaRPr lang="ko-KR" sz="3100" b="0" i="0" u="none" strike="noStrike">
              <a:solidFill>
                <a:srgbClr val="000000"/>
              </a:solidFill>
              <a:ea typeface="Pretendard Medium"/>
            </a:endParaRP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-ZOOM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을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활용한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온라인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진행</a:t>
            </a:r>
          </a:p>
          <a:p>
            <a:pPr lvl="0" algn="l">
              <a:lnSpc>
                <a:spcPct val="99600"/>
              </a:lnSpc>
            </a:pPr>
            <a:endParaRPr lang="ko-KR" sz="3100" b="0" i="0" u="none" strike="noStrike">
              <a:solidFill>
                <a:srgbClr val="000000"/>
              </a:solidFill>
              <a:ea typeface="Pretendard Medium"/>
            </a:endParaRP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-1~5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회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(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최대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10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회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) 1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시간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실시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및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종료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후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1" i="0" u="none" strike="noStrike">
                <a:solidFill>
                  <a:srgbClr val="009DFF"/>
                </a:solidFill>
                <a:ea typeface="Pretendard Medium"/>
              </a:rPr>
              <a:t>멘티</a:t>
            </a:r>
            <a:r>
              <a:rPr lang="en-US" sz="3100" b="1" i="0" u="none" strike="noStrike">
                <a:solidFill>
                  <a:srgbClr val="009DFF"/>
                </a:solidFill>
                <a:latin typeface="Pretendard Medium"/>
              </a:rPr>
              <a:t> </a:t>
            </a:r>
            <a:r>
              <a:rPr lang="ko-KR" sz="3100" b="1" i="0" u="none" strike="noStrike">
                <a:solidFill>
                  <a:srgbClr val="009DFF"/>
                </a:solidFill>
                <a:ea typeface="Pretendard Medium"/>
              </a:rPr>
              <a:t>일지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작성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및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멘토에게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제출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(</a:t>
            </a:r>
            <a:r>
              <a:rPr lang="ko-KR" sz="3100" b="0" i="0" u="sng" strike="noStrike">
                <a:solidFill>
                  <a:srgbClr val="F21818"/>
                </a:solidFill>
                <a:ea typeface="Pretendard Medium"/>
              </a:rPr>
              <a:t>매</a:t>
            </a:r>
            <a:r>
              <a:rPr lang="en-US" sz="3100" b="0" i="0" u="sng" strike="noStrike">
                <a:solidFill>
                  <a:srgbClr val="F21818"/>
                </a:solidFill>
                <a:latin typeface="Pretendard Medium"/>
              </a:rPr>
              <a:t> </a:t>
            </a:r>
            <a:r>
              <a:rPr lang="ko-KR" sz="3100" b="0" i="0" u="sng" strike="noStrike">
                <a:solidFill>
                  <a:srgbClr val="F21818"/>
                </a:solidFill>
                <a:ea typeface="Pretendard Medium"/>
              </a:rPr>
              <a:t>회차</a:t>
            </a:r>
            <a:r>
              <a:rPr lang="en-US" sz="3100" b="0" i="0" u="sng" strike="noStrike">
                <a:solidFill>
                  <a:srgbClr val="F21818"/>
                </a:solidFill>
                <a:latin typeface="Pretendard Medium"/>
              </a:rPr>
              <a:t> </a:t>
            </a:r>
            <a:r>
              <a:rPr lang="ko-KR" sz="3100" b="0" i="0" u="sng" strike="noStrike">
                <a:solidFill>
                  <a:srgbClr val="F21818"/>
                </a:solidFill>
                <a:ea typeface="Pretendard Medium"/>
              </a:rPr>
              <a:t>작성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)</a:t>
            </a: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  *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일지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작성</a:t>
            </a: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   1)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멘티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인적사항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및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진행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일시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작성</a:t>
            </a: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   2)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활동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사진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2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장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캡처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후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삽입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(</a:t>
            </a:r>
            <a:r>
              <a:rPr lang="ko-KR" sz="3100" b="1" i="0" u="none" strike="noStrike">
                <a:solidFill>
                  <a:srgbClr val="000000"/>
                </a:solidFill>
                <a:ea typeface="Pretendard Medium"/>
              </a:rPr>
              <a:t>필수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)</a:t>
            </a: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   3)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멘토링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활동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내용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및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문의사항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,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느낀점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작성</a:t>
            </a:r>
          </a:p>
          <a:p>
            <a:pPr lvl="0" algn="l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   4)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멘토에게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제출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(</a:t>
            </a:r>
            <a:r>
              <a:rPr lang="ko-KR" sz="3100" b="1" i="0" u="sng" strike="noStrike">
                <a:solidFill>
                  <a:srgbClr val="000000"/>
                </a:solidFill>
                <a:ea typeface="Pretendard Medium"/>
              </a:rPr>
              <a:t>파일</a:t>
            </a:r>
            <a:r>
              <a:rPr lang="en-US" sz="3100" b="1" i="0" u="sng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1" i="0" u="sng" strike="noStrike">
                <a:solidFill>
                  <a:srgbClr val="000000"/>
                </a:solidFill>
                <a:ea typeface="Pretendard Medium"/>
              </a:rPr>
              <a:t>형식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으로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100" b="0" i="0" u="none" strike="noStrike">
                <a:solidFill>
                  <a:srgbClr val="000000"/>
                </a:solidFill>
                <a:ea typeface="Pretendard Medium"/>
              </a:rPr>
              <a:t>제출</a:t>
            </a:r>
            <a:r>
              <a:rPr lang="en-US" sz="3100" b="0" i="0" u="none" strike="noStrike">
                <a:solidFill>
                  <a:srgbClr val="000000"/>
                </a:solidFill>
                <a:latin typeface="Pretendard Medium"/>
              </a:rPr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4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rot="-12660000">
            <a:off x="9474200" y="7023100"/>
            <a:ext cx="2171700" cy="2095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6200000">
            <a:off x="10109200" y="2209800"/>
            <a:ext cx="10426700" cy="594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6000"/>
          </a:blip>
          <a:stretch>
            <a:fillRect/>
          </a:stretch>
        </p:blipFill>
        <p:spPr>
          <a:xfrm rot="4260000">
            <a:off x="7302500" y="952500"/>
            <a:ext cx="2171700" cy="2095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55000"/>
          </a:blip>
          <a:stretch>
            <a:fillRect/>
          </a:stretch>
        </p:blipFill>
        <p:spPr>
          <a:xfrm rot="-7920000">
            <a:off x="16154400" y="2692400"/>
            <a:ext cx="939800" cy="812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0" y="406400"/>
            <a:ext cx="2667000" cy="457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55000"/>
          </a:blip>
          <a:stretch>
            <a:fillRect/>
          </a:stretch>
        </p:blipFill>
        <p:spPr>
          <a:xfrm rot="-7920000">
            <a:off x="5778500" y="850900"/>
            <a:ext cx="939800" cy="812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36000"/>
          </a:blip>
          <a:stretch>
            <a:fillRect/>
          </a:stretch>
        </p:blipFill>
        <p:spPr>
          <a:xfrm rot="4260000">
            <a:off x="15582900" y="-419100"/>
            <a:ext cx="2171700" cy="20955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147483647" y="0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00" y="190500"/>
            <a:ext cx="4851400" cy="61722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360000">
            <a:off x="876300" y="3695700"/>
            <a:ext cx="3263900" cy="6172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300" y="6426200"/>
            <a:ext cx="4445000" cy="61722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033000" y="2984500"/>
            <a:ext cx="6667500" cy="2133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070"/>
              </a:lnSpc>
            </a:pPr>
            <a:r>
              <a:rPr lang="ko-KR" sz="6200" b="0" i="0" u="none" strike="noStrike" spc="-200" dirty="0">
                <a:solidFill>
                  <a:srgbClr val="FFFFFF"/>
                </a:solidFill>
                <a:ea typeface="Pretendard ExtraBold"/>
              </a:rPr>
              <a:t>멘토</a:t>
            </a:r>
            <a:r>
              <a:rPr lang="en-US" sz="6200" b="0" i="0" u="none" strike="noStrike" spc="-200" dirty="0">
                <a:solidFill>
                  <a:srgbClr val="FFFFFF"/>
                </a:solidFill>
                <a:latin typeface="Pretendard ExtraBold"/>
              </a:rPr>
              <a:t> BANK </a:t>
            </a:r>
            <a:r>
              <a:rPr lang="ko-KR" sz="6200" b="0" i="0" u="none" strike="noStrike" spc="-200" dirty="0">
                <a:solidFill>
                  <a:srgbClr val="FFFFFF"/>
                </a:solidFill>
                <a:ea typeface="Pretendard ExtraBold"/>
              </a:rPr>
              <a:t>멘토링</a:t>
            </a:r>
            <a:r>
              <a:rPr lang="en-US" sz="6200" b="0" i="0" u="none" strike="noStrike" spc="-200" dirty="0">
                <a:solidFill>
                  <a:srgbClr val="FFFFFF"/>
                </a:solidFill>
                <a:latin typeface="Pretendard ExtraBold"/>
              </a:rPr>
              <a:t> </a:t>
            </a:r>
          </a:p>
          <a:p>
            <a:pPr lvl="0" algn="ctr">
              <a:lnSpc>
                <a:spcPct val="107070"/>
              </a:lnSpc>
            </a:pPr>
            <a:r>
              <a:rPr lang="ko-KR" sz="6200" b="0" i="0" u="none" strike="noStrike" spc="-200" dirty="0" err="1">
                <a:solidFill>
                  <a:srgbClr val="FFFFFF"/>
                </a:solidFill>
                <a:ea typeface="Pretendard ExtraBold"/>
              </a:rPr>
              <a:t>희망멘토</a:t>
            </a:r>
            <a:r>
              <a:rPr lang="en-US" sz="6200" b="0" i="0" u="none" strike="noStrike" spc="-200" dirty="0">
                <a:solidFill>
                  <a:srgbClr val="FFFFFF"/>
                </a:solidFill>
                <a:latin typeface="Pretendard ExtraBold"/>
              </a:rPr>
              <a:t> </a:t>
            </a:r>
            <a:r>
              <a:rPr lang="ko-KR" sz="6200" b="0" i="0" u="none" strike="noStrike" spc="-200" dirty="0" smtClean="0">
                <a:solidFill>
                  <a:srgbClr val="FFFFFF"/>
                </a:solidFill>
                <a:ea typeface="Pretendard ExtraBold"/>
              </a:rPr>
              <a:t>신청</a:t>
            </a:r>
            <a:r>
              <a:rPr lang="en-US" sz="6200" b="0" i="0" u="none" strike="noStrike" spc="-200" dirty="0" smtClean="0">
                <a:solidFill>
                  <a:srgbClr val="FFFFFF"/>
                </a:solidFill>
                <a:latin typeface="Pretendard ExtraBold"/>
              </a:rPr>
              <a:t> </a:t>
            </a:r>
            <a:r>
              <a:rPr lang="ko-KR" sz="6200" b="0" i="0" u="none" strike="noStrike" spc="-200" dirty="0" smtClean="0">
                <a:solidFill>
                  <a:srgbClr val="FFFFFF"/>
                </a:solidFill>
                <a:ea typeface="Pretendard ExtraBold"/>
              </a:rPr>
              <a:t>기간</a:t>
            </a:r>
            <a:endParaRPr lang="ko-KR" sz="6200" b="0" i="0" u="none" strike="noStrike" spc="-200" dirty="0">
              <a:solidFill>
                <a:srgbClr val="FFFFFF"/>
              </a:solidFill>
              <a:ea typeface="Pretendard Extra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902700" y="5511800"/>
            <a:ext cx="9613900" cy="1079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070"/>
              </a:lnSpc>
            </a:pPr>
            <a:r>
              <a:rPr lang="en-US" sz="6000" b="0" i="0" u="none" strike="noStrike" spc="-200" dirty="0">
                <a:solidFill>
                  <a:srgbClr val="FFFFFF"/>
                </a:solidFill>
                <a:latin typeface="Pretendard ExtraBold"/>
              </a:rPr>
              <a:t>24. </a:t>
            </a:r>
            <a:r>
              <a:rPr lang="en-US" sz="6000" b="0" i="0" u="none" strike="noStrike" spc="-200" dirty="0" smtClean="0">
                <a:solidFill>
                  <a:srgbClr val="FFFFFF"/>
                </a:solidFill>
                <a:latin typeface="Pretendard ExtraBold"/>
              </a:rPr>
              <a:t>8. 5(</a:t>
            </a:r>
            <a:r>
              <a:rPr lang="ko-KR" sz="6000" b="0" i="0" u="none" strike="noStrike" spc="-200" dirty="0">
                <a:solidFill>
                  <a:srgbClr val="FFFFFF"/>
                </a:solidFill>
                <a:ea typeface="Pretendard ExtraBold"/>
              </a:rPr>
              <a:t>월</a:t>
            </a:r>
            <a:r>
              <a:rPr lang="en-US" sz="6000" b="0" i="0" u="none" strike="noStrike" spc="-200" dirty="0">
                <a:solidFill>
                  <a:srgbClr val="FFFFFF"/>
                </a:solidFill>
                <a:latin typeface="Pretendard ExtraBold"/>
              </a:rPr>
              <a:t>) ~ 24. </a:t>
            </a:r>
            <a:r>
              <a:rPr lang="en-US" sz="6000" b="0" i="0" u="none" strike="noStrike" spc="-200" dirty="0" smtClean="0">
                <a:solidFill>
                  <a:srgbClr val="FFFFFF"/>
                </a:solidFill>
                <a:latin typeface="Pretendard ExtraBold"/>
              </a:rPr>
              <a:t>8. </a:t>
            </a:r>
            <a:r>
              <a:rPr lang="en-US" sz="6000" spc="-200" dirty="0">
                <a:solidFill>
                  <a:srgbClr val="FFFFFF"/>
                </a:solidFill>
                <a:latin typeface="Pretendard ExtraBold"/>
              </a:rPr>
              <a:t>9</a:t>
            </a:r>
            <a:r>
              <a:rPr lang="en-US" sz="6000" b="0" i="0" u="none" strike="noStrike" spc="-200" dirty="0" smtClean="0">
                <a:solidFill>
                  <a:srgbClr val="FFFFFF"/>
                </a:solidFill>
                <a:latin typeface="Pretendard ExtraBold"/>
              </a:rPr>
              <a:t>.(</a:t>
            </a:r>
            <a:r>
              <a:rPr lang="ko-KR" sz="6000" b="0" i="0" u="none" strike="noStrike" spc="-200" dirty="0">
                <a:solidFill>
                  <a:srgbClr val="FFFFFF"/>
                </a:solidFill>
                <a:ea typeface="Pretendard ExtraBold"/>
              </a:rPr>
              <a:t>금</a:t>
            </a:r>
            <a:r>
              <a:rPr lang="en-US" sz="6000" b="0" i="0" u="none" strike="noStrike" spc="-200" dirty="0">
                <a:solidFill>
                  <a:srgbClr val="FFFFFF"/>
                </a:solidFill>
                <a:latin typeface="Pretendard ExtraBold"/>
              </a:rPr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282</Words>
  <Application>Microsoft Office PowerPoint</Application>
  <PresentationFormat>사용자 지정</PresentationFormat>
  <Paragraphs>68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Calibri</vt:lpstr>
      <vt:lpstr>Pretendard ExtraBold</vt:lpstr>
      <vt:lpstr>맑은 고딕</vt:lpstr>
      <vt:lpstr>Pretendard Medium</vt:lpstr>
      <vt:lpstr>Pretendard Regular</vt:lpstr>
      <vt:lpstr>Noto Sans CJK KR Regular</vt:lpstr>
      <vt:lpstr>Bebas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4</cp:revision>
  <dcterms:created xsi:type="dcterms:W3CDTF">2006-08-16T00:00:00Z</dcterms:created>
  <dcterms:modified xsi:type="dcterms:W3CDTF">2024-08-02T00:08:16Z</dcterms:modified>
</cp:coreProperties>
</file>