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8" r:id="rId2"/>
    <p:sldId id="275" r:id="rId3"/>
    <p:sldId id="276" r:id="rId4"/>
    <p:sldId id="277" r:id="rId5"/>
    <p:sldId id="278" r:id="rId6"/>
    <p:sldId id="279" r:id="rId7"/>
    <p:sldId id="274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13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DACCCC-6922-4BC5-9FC9-032340F5D55B}" type="datetimeFigureOut">
              <a:rPr lang="ko-KR" altLang="en-US" smtClean="0"/>
              <a:t>2023-02-09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E5AE2F-DD85-4974-B334-B51886BD0A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8860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72911-2021-4411-8BF3-D06259E9623D}" type="datetimeFigureOut">
              <a:rPr lang="ko-KR" altLang="en-US" smtClean="0"/>
              <a:t>2023-02-09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B7C49-A890-427D-9519-F5525700D2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9504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72911-2021-4411-8BF3-D06259E9623D}" type="datetimeFigureOut">
              <a:rPr lang="ko-KR" altLang="en-US" smtClean="0"/>
              <a:t>2023-02-09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B7C49-A890-427D-9519-F5525700D2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5363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72911-2021-4411-8BF3-D06259E9623D}" type="datetimeFigureOut">
              <a:rPr lang="ko-KR" altLang="en-US" smtClean="0"/>
              <a:t>2023-02-09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B7C49-A890-427D-9519-F5525700D2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4444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72911-2021-4411-8BF3-D06259E9623D}" type="datetimeFigureOut">
              <a:rPr lang="ko-KR" altLang="en-US" smtClean="0"/>
              <a:t>2023-02-09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B7C49-A890-427D-9519-F5525700D2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2638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72911-2021-4411-8BF3-D06259E9623D}" type="datetimeFigureOut">
              <a:rPr lang="ko-KR" altLang="en-US" smtClean="0"/>
              <a:t>2023-02-09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B7C49-A890-427D-9519-F5525700D2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3258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72911-2021-4411-8BF3-D06259E9623D}" type="datetimeFigureOut">
              <a:rPr lang="ko-KR" altLang="en-US" smtClean="0"/>
              <a:t>2023-02-09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B7C49-A890-427D-9519-F5525700D2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9405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72911-2021-4411-8BF3-D06259E9623D}" type="datetimeFigureOut">
              <a:rPr lang="ko-KR" altLang="en-US" smtClean="0"/>
              <a:t>2023-02-09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B7C49-A890-427D-9519-F5525700D2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1522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72911-2021-4411-8BF3-D06259E9623D}" type="datetimeFigureOut">
              <a:rPr lang="ko-KR" altLang="en-US" smtClean="0"/>
              <a:t>2023-02-09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B7C49-A890-427D-9519-F5525700D2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7623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72911-2021-4411-8BF3-D06259E9623D}" type="datetimeFigureOut">
              <a:rPr lang="ko-KR" altLang="en-US" smtClean="0"/>
              <a:t>2023-02-09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B7C49-A890-427D-9519-F5525700D2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5938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72911-2021-4411-8BF3-D06259E9623D}" type="datetimeFigureOut">
              <a:rPr lang="ko-KR" altLang="en-US" smtClean="0"/>
              <a:t>2023-02-09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B7C49-A890-427D-9519-F5525700D2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6898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72911-2021-4411-8BF3-D06259E9623D}" type="datetimeFigureOut">
              <a:rPr lang="ko-KR" altLang="en-US" smtClean="0"/>
              <a:t>2023-02-09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B7C49-A890-427D-9519-F5525700D2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2550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72911-2021-4411-8BF3-D06259E9623D}" type="datetimeFigureOut">
              <a:rPr lang="ko-KR" altLang="en-US" smtClean="0"/>
              <a:t>2023-02-09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B7C49-A890-427D-9519-F5525700D2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7230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>
            <a:picLocks noChangeAspect="1"/>
          </p:cNvPicPr>
          <p:nvPr/>
        </p:nvPicPr>
        <p:blipFill rotWithShape="1">
          <a:blip r:embed="rId2" cstate="print"/>
          <a:srcRect l="4764" r="3885"/>
          <a:stretch/>
        </p:blipFill>
        <p:spPr>
          <a:xfrm>
            <a:off x="323528" y="1636469"/>
            <a:ext cx="4245750" cy="3991101"/>
          </a:xfrm>
          <a:prstGeom prst="rect">
            <a:avLst/>
          </a:prstGeom>
        </p:spPr>
      </p:pic>
      <p:pic>
        <p:nvPicPr>
          <p:cNvPr id="3" name="Object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8402" y="620691"/>
            <a:ext cx="3835392" cy="5790852"/>
          </a:xfrm>
          <a:prstGeom prst="rect">
            <a:avLst/>
          </a:prstGeom>
        </p:spPr>
      </p:pic>
      <p:sp>
        <p:nvSpPr>
          <p:cNvPr id="4" name="Object 8"/>
          <p:cNvSpPr txBox="1"/>
          <p:nvPr/>
        </p:nvSpPr>
        <p:spPr>
          <a:xfrm>
            <a:off x="4986834" y="2276879"/>
            <a:ext cx="3639772" cy="924799"/>
          </a:xfrm>
          <a:prstGeom prst="rect">
            <a:avLst/>
          </a:prstGeom>
          <a:noFill/>
        </p:spPr>
        <p:txBody>
          <a:bodyPr wrap="square" lIns="103900" tIns="51951" rIns="103900" bIns="51951" rtlCol="0"/>
          <a:lstStyle/>
          <a:p>
            <a:pPr algn="just"/>
            <a:r>
              <a:rPr lang="ko-KR" altLang="en-US" sz="5467" kern="0" spc="-455" dirty="0" smtClean="0">
                <a:solidFill>
                  <a:srgbClr val="FFFFFF"/>
                </a:solidFill>
                <a:latin typeface="나눔스퀘어 ExtraBold" pitchFamily="50" charset="-127"/>
                <a:ea typeface="나눔스퀘어 ExtraBold" pitchFamily="50" charset="-127"/>
              </a:rPr>
              <a:t>현장실습</a:t>
            </a:r>
            <a:endParaRPr lang="en-US" sz="5467" dirty="0">
              <a:latin typeface="나눔스퀘어 ExtraBold" pitchFamily="50" charset="-127"/>
              <a:ea typeface="나눔스퀘어 ExtraBold" pitchFamily="50" charset="-127"/>
            </a:endParaRPr>
          </a:p>
        </p:txBody>
      </p:sp>
      <p:cxnSp>
        <p:nvCxnSpPr>
          <p:cNvPr id="9" name="직선 연결선 8"/>
          <p:cNvCxnSpPr/>
          <p:nvPr/>
        </p:nvCxnSpPr>
        <p:spPr>
          <a:xfrm>
            <a:off x="4869368" y="3323803"/>
            <a:ext cx="383605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bject 9"/>
          <p:cNvSpPr txBox="1"/>
          <p:nvPr/>
        </p:nvSpPr>
        <p:spPr>
          <a:xfrm>
            <a:off x="5170229" y="3572954"/>
            <a:ext cx="1955051" cy="723171"/>
          </a:xfrm>
          <a:prstGeom prst="rect">
            <a:avLst/>
          </a:prstGeom>
          <a:noFill/>
        </p:spPr>
        <p:txBody>
          <a:bodyPr wrap="square" lIns="103900" tIns="51951" rIns="103900" bIns="51951" rtlCol="0"/>
          <a:lstStyle/>
          <a:p>
            <a:pPr algn="just"/>
            <a:r>
              <a:rPr lang="ko-KR" altLang="en-US" sz="2267" kern="0" spc="-113" dirty="0" smtClean="0">
                <a:solidFill>
                  <a:schemeClr val="bg1">
                    <a:lumMod val="85000"/>
                  </a:schemeClr>
                </a:solidFill>
                <a:latin typeface="나눔스퀘어 ExtraBold" pitchFamily="50" charset="-127"/>
                <a:ea typeface="나눔스퀘어 ExtraBold" pitchFamily="50" charset="-127"/>
                <a:cs typeface="에스코어 드림 4 Regular" pitchFamily="34" charset="0"/>
              </a:rPr>
              <a:t>교</a:t>
            </a:r>
            <a:r>
              <a:rPr lang="ko-KR" altLang="en-US" sz="2267" kern="0" spc="-113" dirty="0">
                <a:solidFill>
                  <a:schemeClr val="bg1">
                    <a:lumMod val="85000"/>
                  </a:schemeClr>
                </a:solidFill>
                <a:latin typeface="나눔스퀘어 ExtraBold" pitchFamily="50" charset="-127"/>
                <a:ea typeface="나눔스퀘어 ExtraBold" pitchFamily="50" charset="-127"/>
                <a:cs typeface="에스코어 드림 4 Regular" pitchFamily="34" charset="0"/>
              </a:rPr>
              <a:t>수</a:t>
            </a:r>
            <a:r>
              <a:rPr lang="en-US" sz="2267" kern="0" spc="-113" dirty="0" smtClean="0">
                <a:solidFill>
                  <a:schemeClr val="bg1">
                    <a:lumMod val="85000"/>
                  </a:schemeClr>
                </a:solidFill>
                <a:latin typeface="나눔스퀘어 ExtraBold" pitchFamily="50" charset="-127"/>
                <a:ea typeface="나눔스퀘어 ExtraBold" pitchFamily="50" charset="-127"/>
                <a:cs typeface="에스코어 드림 4 Regular" pitchFamily="34" charset="0"/>
              </a:rPr>
              <a:t> </a:t>
            </a:r>
            <a:r>
              <a:rPr lang="ko-KR" altLang="en-US" sz="2267" kern="0" spc="-113" dirty="0">
                <a:solidFill>
                  <a:schemeClr val="bg1">
                    <a:lumMod val="85000"/>
                  </a:schemeClr>
                </a:solidFill>
                <a:latin typeface="나눔스퀘어 ExtraBold" pitchFamily="50" charset="-127"/>
                <a:ea typeface="나눔스퀘어 ExtraBold" pitchFamily="50" charset="-127"/>
                <a:cs typeface="에스코어 드림 4 Regular" pitchFamily="34" charset="0"/>
              </a:rPr>
              <a:t>매</a:t>
            </a:r>
            <a:r>
              <a:rPr lang="en-US" sz="2267" kern="0" spc="-113" dirty="0" err="1" smtClean="0">
                <a:solidFill>
                  <a:schemeClr val="bg1">
                    <a:lumMod val="85000"/>
                  </a:schemeClr>
                </a:solidFill>
                <a:latin typeface="나눔스퀘어 ExtraBold" pitchFamily="50" charset="-127"/>
                <a:ea typeface="나눔스퀘어 ExtraBold" pitchFamily="50" charset="-127"/>
                <a:cs typeface="에스코어 드림 4 Regular" pitchFamily="34" charset="0"/>
              </a:rPr>
              <a:t>뉴얼</a:t>
            </a:r>
            <a:endParaRPr lang="en-US" sz="1600" dirty="0">
              <a:solidFill>
                <a:schemeClr val="bg1">
                  <a:lumMod val="85000"/>
                </a:schemeClr>
              </a:solidFill>
              <a:latin typeface="나눔스퀘어 ExtraBold" pitchFamily="50" charset="-127"/>
              <a:ea typeface="나눔스퀘어 ExtraBold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852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107600" y="100726"/>
            <a:ext cx="114300" cy="290751"/>
          </a:xfrm>
          <a:prstGeom prst="rect">
            <a:avLst/>
          </a:prstGeom>
          <a:solidFill>
            <a:srgbClr val="0071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9" name="직선 연결선 8">
            <a:extLst>
              <a:ext uri="{FF2B5EF4-FFF2-40B4-BE49-F238E27FC236}">
                <a16:creationId xmlns="" xmlns:a16="http://schemas.microsoft.com/office/drawing/2014/main" id="{C3FF1F0F-1459-431E-9A1C-090F53C26622}"/>
              </a:ext>
            </a:extLst>
          </p:cNvPr>
          <p:cNvCxnSpPr>
            <a:cxnSpLocks/>
          </p:cNvCxnSpPr>
          <p:nvPr/>
        </p:nvCxnSpPr>
        <p:spPr>
          <a:xfrm>
            <a:off x="0" y="501174"/>
            <a:ext cx="9143999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hape 277">
            <a:extLst>
              <a:ext uri="{FF2B5EF4-FFF2-40B4-BE49-F238E27FC236}">
                <a16:creationId xmlns:a16="http://schemas.microsoft.com/office/drawing/2014/main" xmlns="" id="{E8534180-B40A-4385-B1C5-978819732C58}"/>
              </a:ext>
            </a:extLst>
          </p:cNvPr>
          <p:cNvSpPr/>
          <p:nvPr/>
        </p:nvSpPr>
        <p:spPr>
          <a:xfrm>
            <a:off x="0" y="4950995"/>
            <a:ext cx="9143999" cy="1907005"/>
          </a:xfrm>
          <a:prstGeom prst="rect">
            <a:avLst/>
          </a:prstGeom>
          <a:solidFill>
            <a:srgbClr val="EFF1F5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+mn-ea"/>
              <a:cs typeface="NanumBarunGothic" charset="-127"/>
              <a:sym typeface="Calibri"/>
            </a:endParaRPr>
          </a:p>
        </p:txBody>
      </p:sp>
      <p:sp>
        <p:nvSpPr>
          <p:cNvPr id="11" name="Shape 274">
            <a:extLst>
              <a:ext uri="{FF2B5EF4-FFF2-40B4-BE49-F238E27FC236}">
                <a16:creationId xmlns="" xmlns:a16="http://schemas.microsoft.com/office/drawing/2014/main" id="{52CB94F8-E6FD-4541-8AF8-30083151B0B8}"/>
              </a:ext>
            </a:extLst>
          </p:cNvPr>
          <p:cNvSpPr txBox="1"/>
          <p:nvPr/>
        </p:nvSpPr>
        <p:spPr>
          <a:xfrm>
            <a:off x="221900" y="76825"/>
            <a:ext cx="6723733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ko-KR" altLang="en-US" sz="2000" b="1" dirty="0" smtClean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현장실습 </a:t>
            </a:r>
            <a:r>
              <a:rPr lang="en-US" altLang="ko-KR" sz="2000" b="1" dirty="0" smtClean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 </a:t>
            </a:r>
            <a:r>
              <a:rPr lang="ko-KR" altLang="en-US" sz="2000" b="1" dirty="0" smtClean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 </a:t>
            </a:r>
            <a:endParaRPr lang="ko-KR" sz="2000" b="1" dirty="0">
              <a:solidFill>
                <a:srgbClr val="0071BE"/>
              </a:solidFill>
              <a:latin typeface="+mn-ea"/>
              <a:cs typeface="NanumBarunGothic" charset="-127"/>
              <a:sym typeface="Arial"/>
            </a:endParaRPr>
          </a:p>
        </p:txBody>
      </p:sp>
      <p:pic>
        <p:nvPicPr>
          <p:cNvPr id="6" name="Shape 27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7973" y="5108790"/>
            <a:ext cx="253165" cy="27124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683568" y="5269013"/>
            <a:ext cx="6768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현장실무 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&gt;  </a:t>
            </a:r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현장실습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(</a:t>
            </a:r>
            <a:r>
              <a:rPr lang="ko-KR" altLang="en-US" sz="1200" b="1" dirty="0" err="1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인턴십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) </a:t>
            </a:r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을 통해서 확인 하실 수 있습니다</a:t>
            </a:r>
            <a:r>
              <a:rPr lang="en-US" altLang="ko-KR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 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639" y="836712"/>
            <a:ext cx="8091048" cy="3877404"/>
          </a:xfrm>
          <a:prstGeom prst="rect">
            <a:avLst/>
          </a:prstGeom>
          <a:noFill/>
          <a:ln>
            <a:noFill/>
          </a:ln>
          <a:effectLst>
            <a:outerShdw blurRad="190500" dist="35560" algn="ctr" rotWithShape="0">
              <a:schemeClr val="bg1">
                <a:lumMod val="50000"/>
                <a:alpha val="7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780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107600" y="100726"/>
            <a:ext cx="114300" cy="290751"/>
          </a:xfrm>
          <a:prstGeom prst="rect">
            <a:avLst/>
          </a:prstGeom>
          <a:solidFill>
            <a:srgbClr val="0071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9" name="직선 연결선 8">
            <a:extLst>
              <a:ext uri="{FF2B5EF4-FFF2-40B4-BE49-F238E27FC236}">
                <a16:creationId xmlns="" xmlns:a16="http://schemas.microsoft.com/office/drawing/2014/main" id="{C3FF1F0F-1459-431E-9A1C-090F53C26622}"/>
              </a:ext>
            </a:extLst>
          </p:cNvPr>
          <p:cNvCxnSpPr>
            <a:cxnSpLocks/>
          </p:cNvCxnSpPr>
          <p:nvPr/>
        </p:nvCxnSpPr>
        <p:spPr>
          <a:xfrm>
            <a:off x="0" y="501174"/>
            <a:ext cx="9143999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hape 277">
            <a:extLst>
              <a:ext uri="{FF2B5EF4-FFF2-40B4-BE49-F238E27FC236}">
                <a16:creationId xmlns:a16="http://schemas.microsoft.com/office/drawing/2014/main" xmlns="" id="{E8534180-B40A-4385-B1C5-978819732C58}"/>
              </a:ext>
            </a:extLst>
          </p:cNvPr>
          <p:cNvSpPr/>
          <p:nvPr/>
        </p:nvSpPr>
        <p:spPr>
          <a:xfrm>
            <a:off x="0" y="4950995"/>
            <a:ext cx="9143999" cy="1907005"/>
          </a:xfrm>
          <a:prstGeom prst="rect">
            <a:avLst/>
          </a:prstGeom>
          <a:solidFill>
            <a:srgbClr val="EFF1F5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+mn-ea"/>
              <a:cs typeface="NanumBarunGothic" charset="-127"/>
              <a:sym typeface="Calibri"/>
            </a:endParaRPr>
          </a:p>
        </p:txBody>
      </p:sp>
      <p:sp>
        <p:nvSpPr>
          <p:cNvPr id="11" name="Shape 274">
            <a:extLst>
              <a:ext uri="{FF2B5EF4-FFF2-40B4-BE49-F238E27FC236}">
                <a16:creationId xmlns="" xmlns:a16="http://schemas.microsoft.com/office/drawing/2014/main" id="{52CB94F8-E6FD-4541-8AF8-30083151B0B8}"/>
              </a:ext>
            </a:extLst>
          </p:cNvPr>
          <p:cNvSpPr txBox="1"/>
          <p:nvPr/>
        </p:nvSpPr>
        <p:spPr>
          <a:xfrm>
            <a:off x="221900" y="76825"/>
            <a:ext cx="6723733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ko-KR" altLang="en-US" sz="2000" b="1" dirty="0" smtClean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현장실습 </a:t>
            </a:r>
            <a:r>
              <a:rPr lang="en-US" altLang="ko-KR" sz="2000" b="1" dirty="0" smtClean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&gt; </a:t>
            </a:r>
            <a:r>
              <a:rPr lang="ko-KR" altLang="en-US" sz="2000" b="1" dirty="0" smtClean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공지사항 </a:t>
            </a:r>
            <a:r>
              <a:rPr lang="en-US" altLang="ko-KR" sz="2000" b="1" dirty="0" smtClean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 </a:t>
            </a:r>
            <a:r>
              <a:rPr lang="ko-KR" altLang="en-US" sz="2000" b="1" dirty="0" smtClean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 </a:t>
            </a:r>
            <a:endParaRPr lang="ko-KR" sz="2000" b="1" dirty="0">
              <a:solidFill>
                <a:srgbClr val="0071BE"/>
              </a:solidFill>
              <a:latin typeface="+mn-ea"/>
              <a:cs typeface="NanumBarunGothic" charset="-127"/>
              <a:sym typeface="Arial"/>
            </a:endParaRPr>
          </a:p>
        </p:txBody>
      </p:sp>
      <p:pic>
        <p:nvPicPr>
          <p:cNvPr id="6" name="Shape 27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7973" y="5108790"/>
            <a:ext cx="253165" cy="27124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683568" y="5269013"/>
            <a:ext cx="6768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ko-KR" altLang="en-US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현장실습관련 공지사항을 확인 할 수 있는 페이지 입니다</a:t>
            </a:r>
            <a:r>
              <a:rPr lang="en-US" altLang="ko-KR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218" y="699958"/>
            <a:ext cx="7147561" cy="4057164"/>
          </a:xfrm>
          <a:prstGeom prst="rect">
            <a:avLst/>
          </a:prstGeom>
          <a:noFill/>
          <a:ln>
            <a:noFill/>
          </a:ln>
          <a:effectLst>
            <a:outerShdw blurRad="190500" dist="35560" algn="ctr" rotWithShape="0">
              <a:schemeClr val="bg1">
                <a:lumMod val="50000"/>
                <a:alpha val="7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직사각형 13">
            <a:extLst>
              <a:ext uri="{FF2B5EF4-FFF2-40B4-BE49-F238E27FC236}">
                <a16:creationId xmlns:a16="http://schemas.microsoft.com/office/drawing/2014/main" xmlns="" id="{4A88B166-08A0-40A7-A34E-401F5ADC6559}"/>
              </a:ext>
            </a:extLst>
          </p:cNvPr>
          <p:cNvSpPr/>
          <p:nvPr/>
        </p:nvSpPr>
        <p:spPr>
          <a:xfrm>
            <a:off x="1403648" y="2620528"/>
            <a:ext cx="432047" cy="2160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1013" b="1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8479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107600" y="100726"/>
            <a:ext cx="114300" cy="290751"/>
          </a:xfrm>
          <a:prstGeom prst="rect">
            <a:avLst/>
          </a:prstGeom>
          <a:solidFill>
            <a:srgbClr val="0071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9" name="직선 연결선 8">
            <a:extLst>
              <a:ext uri="{FF2B5EF4-FFF2-40B4-BE49-F238E27FC236}">
                <a16:creationId xmlns="" xmlns:a16="http://schemas.microsoft.com/office/drawing/2014/main" id="{C3FF1F0F-1459-431E-9A1C-090F53C26622}"/>
              </a:ext>
            </a:extLst>
          </p:cNvPr>
          <p:cNvCxnSpPr>
            <a:cxnSpLocks/>
          </p:cNvCxnSpPr>
          <p:nvPr/>
        </p:nvCxnSpPr>
        <p:spPr>
          <a:xfrm>
            <a:off x="0" y="501174"/>
            <a:ext cx="9143999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hape 277">
            <a:extLst>
              <a:ext uri="{FF2B5EF4-FFF2-40B4-BE49-F238E27FC236}">
                <a16:creationId xmlns:a16="http://schemas.microsoft.com/office/drawing/2014/main" xmlns="" id="{E8534180-B40A-4385-B1C5-978819732C58}"/>
              </a:ext>
            </a:extLst>
          </p:cNvPr>
          <p:cNvSpPr/>
          <p:nvPr/>
        </p:nvSpPr>
        <p:spPr>
          <a:xfrm>
            <a:off x="0" y="4950995"/>
            <a:ext cx="9143999" cy="1907005"/>
          </a:xfrm>
          <a:prstGeom prst="rect">
            <a:avLst/>
          </a:prstGeom>
          <a:solidFill>
            <a:srgbClr val="EFF1F5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+mn-ea"/>
              <a:cs typeface="NanumBarunGothic" charset="-127"/>
              <a:sym typeface="Calibri"/>
            </a:endParaRPr>
          </a:p>
        </p:txBody>
      </p:sp>
      <p:sp>
        <p:nvSpPr>
          <p:cNvPr id="11" name="Shape 274">
            <a:extLst>
              <a:ext uri="{FF2B5EF4-FFF2-40B4-BE49-F238E27FC236}">
                <a16:creationId xmlns="" xmlns:a16="http://schemas.microsoft.com/office/drawing/2014/main" id="{52CB94F8-E6FD-4541-8AF8-30083151B0B8}"/>
              </a:ext>
            </a:extLst>
          </p:cNvPr>
          <p:cNvSpPr txBox="1"/>
          <p:nvPr/>
        </p:nvSpPr>
        <p:spPr>
          <a:xfrm>
            <a:off x="221900" y="76825"/>
            <a:ext cx="6723733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ko-KR" altLang="en-US" sz="2000" b="1" dirty="0" smtClean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현장실습 </a:t>
            </a:r>
            <a:r>
              <a:rPr lang="en-US" altLang="ko-KR" sz="2000" b="1" dirty="0" smtClean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&gt; </a:t>
            </a:r>
            <a:r>
              <a:rPr lang="ko-KR" altLang="en-US" sz="2000" b="1" dirty="0" err="1" smtClean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마이페이지</a:t>
            </a:r>
            <a:r>
              <a:rPr lang="en-US" altLang="ko-KR" sz="2000" b="1" dirty="0" smtClean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 </a:t>
            </a:r>
            <a:r>
              <a:rPr lang="ko-KR" altLang="en-US" sz="2000" b="1" dirty="0" smtClean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 </a:t>
            </a:r>
            <a:endParaRPr lang="ko-KR" sz="2000" b="1" dirty="0">
              <a:solidFill>
                <a:srgbClr val="0071BE"/>
              </a:solidFill>
              <a:latin typeface="+mn-ea"/>
              <a:cs typeface="NanumBarunGothic" charset="-127"/>
              <a:sym typeface="Arial"/>
            </a:endParaRPr>
          </a:p>
        </p:txBody>
      </p:sp>
      <p:pic>
        <p:nvPicPr>
          <p:cNvPr id="6" name="Shape 27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7973" y="5108790"/>
            <a:ext cx="253165" cy="27124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660444" y="5108790"/>
            <a:ext cx="67687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  <a:buSzPct val="25000"/>
            </a:pPr>
            <a:r>
              <a:rPr lang="ko-KR" altLang="en-US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현장실습 관리 페이지 입니다</a:t>
            </a:r>
            <a:r>
              <a:rPr lang="en-US" altLang="ko-KR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</a:t>
            </a:r>
          </a:p>
          <a:p>
            <a:pPr lvl="0" algn="just">
              <a:lnSpc>
                <a:spcPct val="150000"/>
              </a:lnSpc>
              <a:buSzPct val="25000"/>
            </a:pPr>
            <a:r>
              <a:rPr lang="ko-KR" altLang="en-US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① 교수님이 관리하는 현장 </a:t>
            </a:r>
            <a:r>
              <a:rPr lang="ko-KR" altLang="en-US" sz="1200" b="1" dirty="0" err="1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실습명을</a:t>
            </a:r>
            <a:r>
              <a:rPr lang="ko-KR" altLang="en-US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 체크하면 아래에 리스트가 생성됩니다</a:t>
            </a:r>
            <a:r>
              <a:rPr lang="en-US" altLang="ko-KR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 </a:t>
            </a:r>
            <a:endParaRPr lang="en-US" altLang="ko-KR" sz="1200" b="1" dirty="0">
              <a:solidFill>
                <a:srgbClr val="565D92"/>
              </a:solidFill>
              <a:latin typeface="+mn-ea"/>
              <a:cs typeface="NanumBarunGothic" charset="-127"/>
              <a:sym typeface="Arial"/>
            </a:endParaRPr>
          </a:p>
          <a:p>
            <a:pPr lvl="0" algn="just">
              <a:lnSpc>
                <a:spcPct val="150000"/>
              </a:lnSpc>
              <a:buSzPct val="25000"/>
            </a:pPr>
            <a:r>
              <a:rPr lang="ko-KR" altLang="en-US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② </a:t>
            </a:r>
            <a:r>
              <a:rPr lang="en-US" altLang="ko-KR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[</a:t>
            </a:r>
            <a:r>
              <a:rPr lang="ko-KR" altLang="en-US" sz="1200" b="1" dirty="0" smtClean="0">
                <a:solidFill>
                  <a:srgbClr val="00B0F0"/>
                </a:solidFill>
                <a:latin typeface="+mn-ea"/>
                <a:cs typeface="NanumBarunGothic" charset="-127"/>
                <a:sym typeface="Arial"/>
              </a:rPr>
              <a:t>섭외교수</a:t>
            </a:r>
            <a:r>
              <a:rPr lang="en-US" altLang="ko-KR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] </a:t>
            </a:r>
            <a:r>
              <a:rPr lang="ko-KR" altLang="en-US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섭외기관 관리 화면 입니다</a:t>
            </a:r>
            <a:r>
              <a:rPr lang="en-US" altLang="ko-KR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</a:t>
            </a:r>
          </a:p>
          <a:p>
            <a:pPr lvl="0" algn="just">
              <a:lnSpc>
                <a:spcPct val="150000"/>
              </a:lnSpc>
              <a:buSzPct val="25000"/>
            </a:pPr>
            <a:r>
              <a:rPr lang="ko-KR" altLang="en-US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③ 생성된 리스트에 실습 </a:t>
            </a:r>
            <a:r>
              <a:rPr lang="ko-KR" altLang="en-US" sz="1200" b="1" dirty="0" err="1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기관명을</a:t>
            </a:r>
            <a:r>
              <a:rPr lang="ko-KR" altLang="en-US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 클릭 시 실습기간 실습내용 “기본정보</a:t>
            </a:r>
            <a:r>
              <a:rPr lang="en-US" altLang="ko-KR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, </a:t>
            </a:r>
            <a:r>
              <a:rPr lang="ko-KR" altLang="en-US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신청내용</a:t>
            </a:r>
            <a:r>
              <a:rPr lang="en-US" altLang="ko-KR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, </a:t>
            </a:r>
            <a:r>
              <a:rPr lang="ko-KR" altLang="en-US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참여개요</a:t>
            </a:r>
            <a:r>
              <a:rPr lang="en-US" altLang="ko-KR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, </a:t>
            </a:r>
            <a:r>
              <a:rPr lang="ko-KR" altLang="en-US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운영계획서“ 확인 및 출력 가능합니다</a:t>
            </a:r>
            <a:endParaRPr lang="en-US" altLang="ko-KR" sz="1200" b="1" dirty="0">
              <a:solidFill>
                <a:srgbClr val="565D92"/>
              </a:solidFill>
              <a:latin typeface="+mn-ea"/>
              <a:cs typeface="NanumBarunGothic" charset="-127"/>
              <a:sym typeface="Arial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68" y="692696"/>
            <a:ext cx="5845500" cy="4115709"/>
          </a:xfrm>
          <a:prstGeom prst="rect">
            <a:avLst/>
          </a:prstGeom>
          <a:noFill/>
          <a:ln>
            <a:noFill/>
          </a:ln>
          <a:effectLst>
            <a:outerShdw blurRad="190500" dist="35560" algn="ctr" rotWithShape="0">
              <a:schemeClr val="bg1">
                <a:lumMod val="50000"/>
                <a:alpha val="7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484783"/>
            <a:ext cx="3096344" cy="1891416"/>
          </a:xfrm>
          <a:prstGeom prst="rect">
            <a:avLst/>
          </a:prstGeom>
          <a:noFill/>
          <a:ln>
            <a:noFill/>
          </a:ln>
          <a:effectLst>
            <a:outerShdw blurRad="190500" dist="35560" algn="ctr" rotWithShape="0">
              <a:schemeClr val="bg1">
                <a:lumMod val="50000"/>
                <a:alpha val="7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4A88B166-08A0-40A7-A34E-401F5ADC6559}"/>
              </a:ext>
            </a:extLst>
          </p:cNvPr>
          <p:cNvSpPr/>
          <p:nvPr/>
        </p:nvSpPr>
        <p:spPr>
          <a:xfrm>
            <a:off x="1763688" y="4013090"/>
            <a:ext cx="504056" cy="2160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1013" b="1">
              <a:latin typeface="+mn-ea"/>
            </a:endParaRPr>
          </a:p>
        </p:txBody>
      </p:sp>
      <p:cxnSp>
        <p:nvCxnSpPr>
          <p:cNvPr id="16" name="꺾인 연결선 15"/>
          <p:cNvCxnSpPr>
            <a:stCxn id="15" idx="3"/>
            <a:endCxn id="14" idx="2"/>
          </p:cNvCxnSpPr>
          <p:nvPr/>
        </p:nvCxnSpPr>
        <p:spPr>
          <a:xfrm flipV="1">
            <a:off x="2267744" y="3376199"/>
            <a:ext cx="5076564" cy="744903"/>
          </a:xfrm>
          <a:prstGeom prst="bentConnector2">
            <a:avLst/>
          </a:prstGeom>
          <a:ln w="15875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>
            <a:extLst>
              <a:ext uri="{FF2B5EF4-FFF2-40B4-BE49-F238E27FC236}">
                <a16:creationId xmlns:a16="http://schemas.microsoft.com/office/drawing/2014/main" xmlns="" id="{4A88B166-08A0-40A7-A34E-401F5ADC6559}"/>
              </a:ext>
            </a:extLst>
          </p:cNvPr>
          <p:cNvSpPr/>
          <p:nvPr/>
        </p:nvSpPr>
        <p:spPr>
          <a:xfrm>
            <a:off x="1619672" y="3068960"/>
            <a:ext cx="216024" cy="2160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1013" b="1">
              <a:latin typeface="+mn-ea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xmlns="" id="{4A88B166-08A0-40A7-A34E-401F5ADC6559}"/>
              </a:ext>
            </a:extLst>
          </p:cNvPr>
          <p:cNvSpPr/>
          <p:nvPr/>
        </p:nvSpPr>
        <p:spPr>
          <a:xfrm>
            <a:off x="4139952" y="3437384"/>
            <a:ext cx="1296144" cy="27964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1013" b="1">
              <a:latin typeface="+mn-ea"/>
            </a:endParaRPr>
          </a:p>
        </p:txBody>
      </p:sp>
      <p:sp>
        <p:nvSpPr>
          <p:cNvPr id="19" name="타원 18">
            <a:extLst>
              <a:ext uri="{FF2B5EF4-FFF2-40B4-BE49-F238E27FC236}">
                <a16:creationId xmlns="" xmlns:a16="http://schemas.microsoft.com/office/drawing/2014/main" id="{D3B298F9-7E9F-46CD-B96D-5B54497876AA}"/>
              </a:ext>
            </a:extLst>
          </p:cNvPr>
          <p:cNvSpPr/>
          <p:nvPr/>
        </p:nvSpPr>
        <p:spPr>
          <a:xfrm>
            <a:off x="4044820" y="3224592"/>
            <a:ext cx="167140" cy="151607"/>
          </a:xfrm>
          <a:prstGeom prst="ellipse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ko-KR" sz="900" b="1" dirty="0" smtClean="0">
                <a:latin typeface="+mn-ea"/>
              </a:rPr>
              <a:t>2</a:t>
            </a:r>
            <a:endParaRPr kumimoji="1" lang="ko-KR" altLang="en-US" sz="900" b="1" dirty="0">
              <a:latin typeface="+mn-ea"/>
            </a:endParaRPr>
          </a:p>
        </p:txBody>
      </p:sp>
      <p:sp>
        <p:nvSpPr>
          <p:cNvPr id="20" name="타원 19">
            <a:extLst>
              <a:ext uri="{FF2B5EF4-FFF2-40B4-BE49-F238E27FC236}">
                <a16:creationId xmlns="" xmlns:a16="http://schemas.microsoft.com/office/drawing/2014/main" id="{D3B298F9-7E9F-46CD-B96D-5B54497876AA}"/>
              </a:ext>
            </a:extLst>
          </p:cNvPr>
          <p:cNvSpPr/>
          <p:nvPr/>
        </p:nvSpPr>
        <p:spPr>
          <a:xfrm>
            <a:off x="1536102" y="4013090"/>
            <a:ext cx="167140" cy="151607"/>
          </a:xfrm>
          <a:prstGeom prst="ellipse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ko-KR" sz="900" b="1" dirty="0" smtClean="0">
                <a:latin typeface="+mn-ea"/>
              </a:rPr>
              <a:t>3</a:t>
            </a:r>
            <a:endParaRPr kumimoji="1" lang="ko-KR" altLang="en-US" sz="900" b="1" dirty="0">
              <a:latin typeface="+mn-ea"/>
            </a:endParaRPr>
          </a:p>
        </p:txBody>
      </p:sp>
      <p:sp>
        <p:nvSpPr>
          <p:cNvPr id="21" name="타원 20">
            <a:extLst>
              <a:ext uri="{FF2B5EF4-FFF2-40B4-BE49-F238E27FC236}">
                <a16:creationId xmlns="" xmlns:a16="http://schemas.microsoft.com/office/drawing/2014/main" id="{D3B298F9-7E9F-46CD-B96D-5B54497876AA}"/>
              </a:ext>
            </a:extLst>
          </p:cNvPr>
          <p:cNvSpPr/>
          <p:nvPr/>
        </p:nvSpPr>
        <p:spPr>
          <a:xfrm>
            <a:off x="1403648" y="2993156"/>
            <a:ext cx="167140" cy="151607"/>
          </a:xfrm>
          <a:prstGeom prst="ellipse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ko-KR" sz="900" b="1" dirty="0">
                <a:latin typeface="+mn-ea"/>
              </a:rPr>
              <a:t>1</a:t>
            </a:r>
            <a:endParaRPr kumimoji="1" lang="ko-KR" altLang="en-US" sz="900" b="1" dirty="0">
              <a:latin typeface="+mn-ea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xmlns="" id="{4A88B166-08A0-40A7-A34E-401F5ADC6559}"/>
              </a:ext>
            </a:extLst>
          </p:cNvPr>
          <p:cNvSpPr/>
          <p:nvPr/>
        </p:nvSpPr>
        <p:spPr>
          <a:xfrm>
            <a:off x="444420" y="2430491"/>
            <a:ext cx="455172" cy="2160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1013" b="1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8479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107600" y="100726"/>
            <a:ext cx="114300" cy="290751"/>
          </a:xfrm>
          <a:prstGeom prst="rect">
            <a:avLst/>
          </a:prstGeom>
          <a:solidFill>
            <a:srgbClr val="0071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9" name="직선 연결선 8">
            <a:extLst>
              <a:ext uri="{FF2B5EF4-FFF2-40B4-BE49-F238E27FC236}">
                <a16:creationId xmlns="" xmlns:a16="http://schemas.microsoft.com/office/drawing/2014/main" id="{C3FF1F0F-1459-431E-9A1C-090F53C26622}"/>
              </a:ext>
            </a:extLst>
          </p:cNvPr>
          <p:cNvCxnSpPr>
            <a:cxnSpLocks/>
          </p:cNvCxnSpPr>
          <p:nvPr/>
        </p:nvCxnSpPr>
        <p:spPr>
          <a:xfrm>
            <a:off x="0" y="501174"/>
            <a:ext cx="9143999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hape 277">
            <a:extLst>
              <a:ext uri="{FF2B5EF4-FFF2-40B4-BE49-F238E27FC236}">
                <a16:creationId xmlns:a16="http://schemas.microsoft.com/office/drawing/2014/main" xmlns="" id="{E8534180-B40A-4385-B1C5-978819732C58}"/>
              </a:ext>
            </a:extLst>
          </p:cNvPr>
          <p:cNvSpPr/>
          <p:nvPr/>
        </p:nvSpPr>
        <p:spPr>
          <a:xfrm>
            <a:off x="0" y="4950995"/>
            <a:ext cx="9143999" cy="1907005"/>
          </a:xfrm>
          <a:prstGeom prst="rect">
            <a:avLst/>
          </a:prstGeom>
          <a:solidFill>
            <a:srgbClr val="EFF1F5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+mn-ea"/>
              <a:cs typeface="NanumBarunGothic" charset="-127"/>
              <a:sym typeface="Calibri"/>
            </a:endParaRPr>
          </a:p>
        </p:txBody>
      </p:sp>
      <p:sp>
        <p:nvSpPr>
          <p:cNvPr id="11" name="Shape 274">
            <a:extLst>
              <a:ext uri="{FF2B5EF4-FFF2-40B4-BE49-F238E27FC236}">
                <a16:creationId xmlns="" xmlns:a16="http://schemas.microsoft.com/office/drawing/2014/main" id="{52CB94F8-E6FD-4541-8AF8-30083151B0B8}"/>
              </a:ext>
            </a:extLst>
          </p:cNvPr>
          <p:cNvSpPr txBox="1"/>
          <p:nvPr/>
        </p:nvSpPr>
        <p:spPr>
          <a:xfrm>
            <a:off x="221900" y="76825"/>
            <a:ext cx="6723733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ko-KR" altLang="en-US" sz="2000" b="1" dirty="0" smtClean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현장실습 </a:t>
            </a:r>
            <a:r>
              <a:rPr lang="en-US" altLang="ko-KR" sz="2000" b="1" dirty="0" smtClean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&gt; </a:t>
            </a:r>
            <a:r>
              <a:rPr lang="ko-KR" altLang="en-US" sz="2000" b="1" dirty="0" err="1" smtClean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마이페이지</a:t>
            </a:r>
            <a:r>
              <a:rPr lang="en-US" altLang="ko-KR" sz="2000" b="1" dirty="0" smtClean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 </a:t>
            </a:r>
            <a:r>
              <a:rPr lang="ko-KR" altLang="en-US" sz="2000" b="1" dirty="0" smtClean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 </a:t>
            </a:r>
            <a:endParaRPr lang="ko-KR" sz="2000" b="1" dirty="0">
              <a:solidFill>
                <a:srgbClr val="0071BE"/>
              </a:solidFill>
              <a:latin typeface="+mn-ea"/>
              <a:cs typeface="NanumBarunGothic" charset="-127"/>
              <a:sym typeface="Arial"/>
            </a:endParaRPr>
          </a:p>
        </p:txBody>
      </p:sp>
      <p:pic>
        <p:nvPicPr>
          <p:cNvPr id="6" name="Shape 27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7973" y="5108790"/>
            <a:ext cx="253165" cy="271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266" y="718969"/>
            <a:ext cx="5992054" cy="4101311"/>
          </a:xfrm>
          <a:prstGeom prst="rect">
            <a:avLst/>
          </a:prstGeom>
          <a:noFill/>
          <a:ln>
            <a:noFill/>
          </a:ln>
          <a:effectLst>
            <a:outerShdw blurRad="190500" dist="35560" algn="ctr" rotWithShape="0">
              <a:schemeClr val="bg1">
                <a:lumMod val="50000"/>
                <a:alpha val="7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직사각형 21">
            <a:extLst>
              <a:ext uri="{FF2B5EF4-FFF2-40B4-BE49-F238E27FC236}">
                <a16:creationId xmlns:a16="http://schemas.microsoft.com/office/drawing/2014/main" xmlns="" id="{4A88B166-08A0-40A7-A34E-401F5ADC6559}"/>
              </a:ext>
            </a:extLst>
          </p:cNvPr>
          <p:cNvSpPr/>
          <p:nvPr/>
        </p:nvSpPr>
        <p:spPr>
          <a:xfrm>
            <a:off x="2843808" y="3116579"/>
            <a:ext cx="261967" cy="2800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1013" b="1">
              <a:latin typeface="+mn-ea"/>
            </a:endParaRPr>
          </a:p>
        </p:txBody>
      </p:sp>
      <p:sp>
        <p:nvSpPr>
          <p:cNvPr id="23" name="타원 22">
            <a:extLst>
              <a:ext uri="{FF2B5EF4-FFF2-40B4-BE49-F238E27FC236}">
                <a16:creationId xmlns="" xmlns:a16="http://schemas.microsoft.com/office/drawing/2014/main" id="{D3B298F9-7E9F-46CD-B96D-5B54497876AA}"/>
              </a:ext>
            </a:extLst>
          </p:cNvPr>
          <p:cNvSpPr/>
          <p:nvPr/>
        </p:nvSpPr>
        <p:spPr>
          <a:xfrm>
            <a:off x="4120561" y="3326669"/>
            <a:ext cx="179250" cy="151607"/>
          </a:xfrm>
          <a:prstGeom prst="ellipse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ko-KR" sz="900" b="1" dirty="0" smtClean="0">
                <a:latin typeface="+mn-ea"/>
              </a:rPr>
              <a:t>2</a:t>
            </a:r>
            <a:endParaRPr kumimoji="1" lang="ko-KR" altLang="en-US" sz="900" b="1" dirty="0">
              <a:latin typeface="+mn-ea"/>
            </a:endParaRPr>
          </a:p>
        </p:txBody>
      </p:sp>
      <p:sp>
        <p:nvSpPr>
          <p:cNvPr id="24" name="타원 23">
            <a:extLst>
              <a:ext uri="{FF2B5EF4-FFF2-40B4-BE49-F238E27FC236}">
                <a16:creationId xmlns="" xmlns:a16="http://schemas.microsoft.com/office/drawing/2014/main" id="{D3B298F9-7E9F-46CD-B96D-5B54497876AA}"/>
              </a:ext>
            </a:extLst>
          </p:cNvPr>
          <p:cNvSpPr/>
          <p:nvPr/>
        </p:nvSpPr>
        <p:spPr>
          <a:xfrm>
            <a:off x="5652120" y="4164697"/>
            <a:ext cx="167140" cy="151607"/>
          </a:xfrm>
          <a:prstGeom prst="ellipse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ko-KR" sz="900" b="1" dirty="0" smtClean="0">
                <a:latin typeface="+mn-ea"/>
              </a:rPr>
              <a:t>3</a:t>
            </a:r>
            <a:endParaRPr kumimoji="1" lang="ko-KR" altLang="en-US" sz="900" b="1" dirty="0">
              <a:latin typeface="+mn-ea"/>
            </a:endParaRPr>
          </a:p>
        </p:txBody>
      </p:sp>
      <p:sp>
        <p:nvSpPr>
          <p:cNvPr id="25" name="타원 24">
            <a:extLst>
              <a:ext uri="{FF2B5EF4-FFF2-40B4-BE49-F238E27FC236}">
                <a16:creationId xmlns="" xmlns:a16="http://schemas.microsoft.com/office/drawing/2014/main" id="{D3B298F9-7E9F-46CD-B96D-5B54497876AA}"/>
              </a:ext>
            </a:extLst>
          </p:cNvPr>
          <p:cNvSpPr/>
          <p:nvPr/>
        </p:nvSpPr>
        <p:spPr>
          <a:xfrm>
            <a:off x="2650908" y="2984252"/>
            <a:ext cx="167140" cy="151607"/>
          </a:xfrm>
          <a:prstGeom prst="ellipse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ko-KR" sz="900" b="1" dirty="0">
                <a:latin typeface="+mn-ea"/>
              </a:rPr>
              <a:t>1</a:t>
            </a:r>
            <a:endParaRPr kumimoji="1" lang="ko-KR" altLang="en-US" sz="900" b="1" dirty="0">
              <a:latin typeface="+mn-ea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xmlns="" id="{4A88B166-08A0-40A7-A34E-401F5ADC6559}"/>
              </a:ext>
            </a:extLst>
          </p:cNvPr>
          <p:cNvSpPr/>
          <p:nvPr/>
        </p:nvSpPr>
        <p:spPr>
          <a:xfrm>
            <a:off x="4156221" y="3549010"/>
            <a:ext cx="1351883" cy="2800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1013" b="1">
              <a:latin typeface="+mn-ea"/>
            </a:endParaRPr>
          </a:p>
        </p:txBody>
      </p:sp>
      <p:sp>
        <p:nvSpPr>
          <p:cNvPr id="27" name="타원 26">
            <a:extLst>
              <a:ext uri="{FF2B5EF4-FFF2-40B4-BE49-F238E27FC236}">
                <a16:creationId xmlns="" xmlns:a16="http://schemas.microsoft.com/office/drawing/2014/main" id="{D3B298F9-7E9F-46CD-B96D-5B54497876AA}"/>
              </a:ext>
            </a:extLst>
          </p:cNvPr>
          <p:cNvSpPr/>
          <p:nvPr/>
        </p:nvSpPr>
        <p:spPr>
          <a:xfrm>
            <a:off x="6012160" y="4165490"/>
            <a:ext cx="167140" cy="151607"/>
          </a:xfrm>
          <a:prstGeom prst="ellipse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ko-KR" sz="900" b="1" dirty="0">
                <a:latin typeface="+mn-ea"/>
              </a:rPr>
              <a:t>4</a:t>
            </a:r>
            <a:endParaRPr kumimoji="1" lang="ko-KR" altLang="en-US" sz="900" b="1" dirty="0">
              <a:latin typeface="+mn-ea"/>
            </a:endParaRPr>
          </a:p>
        </p:txBody>
      </p:sp>
      <p:sp>
        <p:nvSpPr>
          <p:cNvPr id="28" name="타원 27">
            <a:extLst>
              <a:ext uri="{FF2B5EF4-FFF2-40B4-BE49-F238E27FC236}">
                <a16:creationId xmlns="" xmlns:a16="http://schemas.microsoft.com/office/drawing/2014/main" id="{D3B298F9-7E9F-46CD-B96D-5B54497876AA}"/>
              </a:ext>
            </a:extLst>
          </p:cNvPr>
          <p:cNvSpPr/>
          <p:nvPr/>
        </p:nvSpPr>
        <p:spPr>
          <a:xfrm>
            <a:off x="6444208" y="4164696"/>
            <a:ext cx="167140" cy="151607"/>
          </a:xfrm>
          <a:prstGeom prst="ellipse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ko-KR" sz="900" b="1" dirty="0" smtClean="0">
                <a:latin typeface="+mn-ea"/>
              </a:rPr>
              <a:t>5</a:t>
            </a:r>
            <a:endParaRPr kumimoji="1" lang="ko-KR" altLang="en-US" sz="900" b="1" dirty="0">
              <a:latin typeface="+mn-ea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36589" y="5013176"/>
            <a:ext cx="67687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  <a:buSzPct val="25000"/>
            </a:pPr>
            <a:r>
              <a:rPr lang="ko-KR" altLang="en-US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현장실습 관리 페이지 입니다</a:t>
            </a:r>
            <a:r>
              <a:rPr lang="en-US" altLang="ko-KR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</a:t>
            </a:r>
          </a:p>
          <a:p>
            <a:pPr lvl="0" algn="just">
              <a:lnSpc>
                <a:spcPct val="150000"/>
              </a:lnSpc>
              <a:buSzPct val="25000"/>
            </a:pPr>
            <a:r>
              <a:rPr lang="ko-KR" altLang="en-US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① 교수님이 관리하는 현장 </a:t>
            </a:r>
            <a:r>
              <a:rPr lang="ko-KR" altLang="en-US" sz="1200" b="1" dirty="0" err="1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실습명을</a:t>
            </a:r>
            <a:r>
              <a:rPr lang="ko-KR" altLang="en-US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 체크하면 아래에 리스트가 생성됩니다</a:t>
            </a:r>
            <a:r>
              <a:rPr lang="en-US" altLang="ko-KR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 </a:t>
            </a:r>
            <a:endParaRPr lang="en-US" altLang="ko-KR" sz="1200" b="1" dirty="0">
              <a:solidFill>
                <a:srgbClr val="565D92"/>
              </a:solidFill>
              <a:latin typeface="+mn-ea"/>
              <a:cs typeface="NanumBarunGothic" charset="-127"/>
              <a:sym typeface="Arial"/>
            </a:endParaRPr>
          </a:p>
          <a:p>
            <a:pPr lvl="0" algn="just">
              <a:lnSpc>
                <a:spcPct val="150000"/>
              </a:lnSpc>
              <a:buSzPct val="25000"/>
            </a:pPr>
            <a:r>
              <a:rPr lang="ko-KR" altLang="en-US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② </a:t>
            </a:r>
            <a:r>
              <a:rPr lang="en-US" altLang="ko-KR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[</a:t>
            </a:r>
            <a:r>
              <a:rPr lang="ko-KR" altLang="en-US" sz="1200" b="1" dirty="0" smtClean="0">
                <a:solidFill>
                  <a:srgbClr val="00B0F0"/>
                </a:solidFill>
                <a:latin typeface="+mn-ea"/>
                <a:cs typeface="NanumBarunGothic" charset="-127"/>
                <a:sym typeface="Arial"/>
              </a:rPr>
              <a:t>방문지도교수</a:t>
            </a:r>
            <a:r>
              <a:rPr lang="en-US" altLang="ko-KR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] </a:t>
            </a:r>
            <a:r>
              <a:rPr lang="ko-KR" altLang="en-US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방문지</a:t>
            </a:r>
            <a:r>
              <a:rPr lang="ko-KR" altLang="en-US" sz="12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도</a:t>
            </a:r>
            <a:r>
              <a:rPr lang="ko-KR" altLang="en-US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 관리 화면 입니다</a:t>
            </a:r>
            <a:r>
              <a:rPr lang="en-US" altLang="ko-KR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</a:t>
            </a:r>
          </a:p>
          <a:p>
            <a:pPr lvl="0" algn="just">
              <a:lnSpc>
                <a:spcPct val="150000"/>
              </a:lnSpc>
              <a:buSzPct val="25000"/>
            </a:pPr>
            <a:r>
              <a:rPr lang="en-US" altLang="ko-KR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③ </a:t>
            </a:r>
            <a:r>
              <a:rPr lang="ko-KR" altLang="en-US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실습일지를 </a:t>
            </a:r>
            <a:r>
              <a:rPr lang="ko-KR" altLang="en-US" sz="1200" b="1" dirty="0" err="1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클릭시</a:t>
            </a:r>
            <a:r>
              <a:rPr lang="ko-KR" altLang="en-US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 관리하는 기관에 실습중인 학생의 실습일지 작성 유무 </a:t>
            </a:r>
            <a:r>
              <a:rPr lang="ko-KR" altLang="en-US" sz="1200" b="1" dirty="0" err="1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확인가능합니다</a:t>
            </a:r>
            <a:r>
              <a:rPr lang="en-US" altLang="ko-KR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</a:t>
            </a:r>
          </a:p>
          <a:p>
            <a:pPr lvl="0" algn="just">
              <a:lnSpc>
                <a:spcPct val="150000"/>
              </a:lnSpc>
              <a:buSzPct val="25000"/>
            </a:pPr>
            <a:r>
              <a:rPr lang="en-US" altLang="ko-KR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④ </a:t>
            </a:r>
            <a:r>
              <a:rPr lang="ko-KR" altLang="en-US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지도보고서를 </a:t>
            </a:r>
            <a:r>
              <a:rPr lang="ko-KR" altLang="en-US" sz="1200" b="1" dirty="0" err="1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클릭시</a:t>
            </a:r>
            <a:r>
              <a:rPr lang="ko-KR" altLang="en-US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 현장실습 지도보고서를 작성 및 증빙이미지 파일 업로드 가능합니다</a:t>
            </a:r>
            <a:r>
              <a:rPr lang="en-US" altLang="ko-KR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.. </a:t>
            </a:r>
          </a:p>
          <a:p>
            <a:pPr lvl="0" algn="just">
              <a:lnSpc>
                <a:spcPct val="150000"/>
              </a:lnSpc>
              <a:buSzPct val="25000"/>
            </a:pPr>
            <a:r>
              <a:rPr lang="ko-KR" altLang="en-US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⑤ 최종제출을 </a:t>
            </a:r>
            <a:r>
              <a:rPr lang="ko-KR" altLang="en-US" sz="1200" b="1" dirty="0" err="1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클릭시</a:t>
            </a:r>
            <a:r>
              <a:rPr lang="ko-KR" altLang="en-US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 지도보고서 제출합니다</a:t>
            </a:r>
            <a:r>
              <a:rPr lang="en-US" altLang="ko-KR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</a:t>
            </a:r>
          </a:p>
          <a:p>
            <a:pPr lvl="0" algn="just">
              <a:lnSpc>
                <a:spcPct val="150000"/>
              </a:lnSpc>
              <a:buSzPct val="25000"/>
            </a:pPr>
            <a:endParaRPr lang="en-US" altLang="ko-KR" sz="1200" b="1" dirty="0">
              <a:solidFill>
                <a:srgbClr val="565D92"/>
              </a:solidFill>
              <a:latin typeface="+mn-ea"/>
              <a:cs typeface="NanumBarunGothic" charset="-127"/>
              <a:sym typeface="Arial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xmlns="" id="{4A88B166-08A0-40A7-A34E-401F5ADC6559}"/>
              </a:ext>
            </a:extLst>
          </p:cNvPr>
          <p:cNvSpPr/>
          <p:nvPr/>
        </p:nvSpPr>
        <p:spPr>
          <a:xfrm>
            <a:off x="1619672" y="2459688"/>
            <a:ext cx="504056" cy="2160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1013" b="1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8479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107600" y="100726"/>
            <a:ext cx="114300" cy="290751"/>
          </a:xfrm>
          <a:prstGeom prst="rect">
            <a:avLst/>
          </a:prstGeom>
          <a:solidFill>
            <a:srgbClr val="0071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9" name="직선 연결선 8">
            <a:extLst>
              <a:ext uri="{FF2B5EF4-FFF2-40B4-BE49-F238E27FC236}">
                <a16:creationId xmlns="" xmlns:a16="http://schemas.microsoft.com/office/drawing/2014/main" id="{C3FF1F0F-1459-431E-9A1C-090F53C26622}"/>
              </a:ext>
            </a:extLst>
          </p:cNvPr>
          <p:cNvCxnSpPr>
            <a:cxnSpLocks/>
          </p:cNvCxnSpPr>
          <p:nvPr/>
        </p:nvCxnSpPr>
        <p:spPr>
          <a:xfrm>
            <a:off x="0" y="501174"/>
            <a:ext cx="9143999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hape 277">
            <a:extLst>
              <a:ext uri="{FF2B5EF4-FFF2-40B4-BE49-F238E27FC236}">
                <a16:creationId xmlns:a16="http://schemas.microsoft.com/office/drawing/2014/main" xmlns="" id="{E8534180-B40A-4385-B1C5-978819732C58}"/>
              </a:ext>
            </a:extLst>
          </p:cNvPr>
          <p:cNvSpPr/>
          <p:nvPr/>
        </p:nvSpPr>
        <p:spPr>
          <a:xfrm>
            <a:off x="0" y="4950995"/>
            <a:ext cx="9143999" cy="1907005"/>
          </a:xfrm>
          <a:prstGeom prst="rect">
            <a:avLst/>
          </a:prstGeom>
          <a:solidFill>
            <a:srgbClr val="EFF1F5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dirty="0">
              <a:solidFill>
                <a:schemeClr val="lt1"/>
              </a:solidFill>
              <a:latin typeface="+mn-ea"/>
              <a:cs typeface="NanumBarunGothic" charset="-127"/>
              <a:sym typeface="Calibri"/>
            </a:endParaRPr>
          </a:p>
        </p:txBody>
      </p:sp>
      <p:sp>
        <p:nvSpPr>
          <p:cNvPr id="11" name="Shape 274">
            <a:extLst>
              <a:ext uri="{FF2B5EF4-FFF2-40B4-BE49-F238E27FC236}">
                <a16:creationId xmlns="" xmlns:a16="http://schemas.microsoft.com/office/drawing/2014/main" id="{52CB94F8-E6FD-4541-8AF8-30083151B0B8}"/>
              </a:ext>
            </a:extLst>
          </p:cNvPr>
          <p:cNvSpPr txBox="1"/>
          <p:nvPr/>
        </p:nvSpPr>
        <p:spPr>
          <a:xfrm>
            <a:off x="221900" y="76825"/>
            <a:ext cx="6723733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ko-KR" altLang="en-US" sz="2000" b="1" dirty="0" smtClean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현장실습 </a:t>
            </a:r>
            <a:r>
              <a:rPr lang="en-US" altLang="ko-KR" sz="2000" b="1" dirty="0" smtClean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&gt; </a:t>
            </a:r>
            <a:r>
              <a:rPr lang="ko-KR" altLang="en-US" sz="2000" b="1" dirty="0" err="1" smtClean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마이페이지</a:t>
            </a:r>
            <a:r>
              <a:rPr lang="en-US" altLang="ko-KR" sz="2000" b="1" dirty="0" smtClean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 </a:t>
            </a:r>
            <a:r>
              <a:rPr lang="ko-KR" altLang="en-US" sz="2000" b="1" dirty="0" smtClean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 </a:t>
            </a:r>
            <a:endParaRPr lang="ko-KR" sz="2000" b="1" dirty="0">
              <a:solidFill>
                <a:srgbClr val="0071BE"/>
              </a:solidFill>
              <a:latin typeface="+mn-ea"/>
              <a:cs typeface="NanumBarunGothic" charset="-127"/>
              <a:sym typeface="Arial"/>
            </a:endParaRPr>
          </a:p>
        </p:txBody>
      </p:sp>
      <p:pic>
        <p:nvPicPr>
          <p:cNvPr id="6" name="Shape 27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7973" y="5108790"/>
            <a:ext cx="253165" cy="271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749" y="632696"/>
            <a:ext cx="5866389" cy="4176464"/>
          </a:xfrm>
          <a:prstGeom prst="rect">
            <a:avLst/>
          </a:prstGeom>
          <a:noFill/>
          <a:ln>
            <a:noFill/>
          </a:ln>
          <a:effectLst>
            <a:outerShdw blurRad="190500" dist="35560" algn="ctr" rotWithShape="0">
              <a:schemeClr val="bg1">
                <a:lumMod val="50000"/>
                <a:alpha val="7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직사각형 13">
            <a:extLst>
              <a:ext uri="{FF2B5EF4-FFF2-40B4-BE49-F238E27FC236}">
                <a16:creationId xmlns:a16="http://schemas.microsoft.com/office/drawing/2014/main" xmlns="" id="{4A88B166-08A0-40A7-A34E-401F5ADC6559}"/>
              </a:ext>
            </a:extLst>
          </p:cNvPr>
          <p:cNvSpPr/>
          <p:nvPr/>
        </p:nvSpPr>
        <p:spPr>
          <a:xfrm>
            <a:off x="2519924" y="2995843"/>
            <a:ext cx="261967" cy="2800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1013" b="1">
              <a:latin typeface="+mn-ea"/>
            </a:endParaRPr>
          </a:p>
        </p:txBody>
      </p:sp>
      <p:sp>
        <p:nvSpPr>
          <p:cNvPr id="15" name="타원 14">
            <a:extLst>
              <a:ext uri="{FF2B5EF4-FFF2-40B4-BE49-F238E27FC236}">
                <a16:creationId xmlns="" xmlns:a16="http://schemas.microsoft.com/office/drawing/2014/main" id="{D3B298F9-7E9F-46CD-B96D-5B54497876AA}"/>
              </a:ext>
            </a:extLst>
          </p:cNvPr>
          <p:cNvSpPr/>
          <p:nvPr/>
        </p:nvSpPr>
        <p:spPr>
          <a:xfrm>
            <a:off x="2153180" y="3492485"/>
            <a:ext cx="179250" cy="151607"/>
          </a:xfrm>
          <a:prstGeom prst="ellipse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ko-KR" sz="900" b="1" dirty="0" smtClean="0">
                <a:latin typeface="+mn-ea"/>
              </a:rPr>
              <a:t>2</a:t>
            </a:r>
            <a:endParaRPr kumimoji="1" lang="ko-KR" altLang="en-US" sz="900" b="1" dirty="0">
              <a:latin typeface="+mn-ea"/>
            </a:endParaRPr>
          </a:p>
        </p:txBody>
      </p:sp>
      <p:sp>
        <p:nvSpPr>
          <p:cNvPr id="16" name="타원 15">
            <a:extLst>
              <a:ext uri="{FF2B5EF4-FFF2-40B4-BE49-F238E27FC236}">
                <a16:creationId xmlns="" xmlns:a16="http://schemas.microsoft.com/office/drawing/2014/main" id="{D3B298F9-7E9F-46CD-B96D-5B54497876AA}"/>
              </a:ext>
            </a:extLst>
          </p:cNvPr>
          <p:cNvSpPr/>
          <p:nvPr/>
        </p:nvSpPr>
        <p:spPr>
          <a:xfrm>
            <a:off x="2327024" y="2863516"/>
            <a:ext cx="167140" cy="151607"/>
          </a:xfrm>
          <a:prstGeom prst="ellipse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ko-KR" sz="900" b="1" dirty="0">
                <a:latin typeface="+mn-ea"/>
              </a:rPr>
              <a:t>1</a:t>
            </a:r>
            <a:endParaRPr kumimoji="1" lang="ko-KR" altLang="en-US" sz="900" b="1" dirty="0">
              <a:latin typeface="+mn-ea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xmlns="" id="{4A88B166-08A0-40A7-A34E-401F5ADC6559}"/>
              </a:ext>
            </a:extLst>
          </p:cNvPr>
          <p:cNvSpPr/>
          <p:nvPr/>
        </p:nvSpPr>
        <p:spPr>
          <a:xfrm>
            <a:off x="2450434" y="3428274"/>
            <a:ext cx="1351883" cy="2800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1013" b="1">
              <a:latin typeface="+mn-ea"/>
            </a:endParaRPr>
          </a:p>
        </p:txBody>
      </p:sp>
      <p:sp>
        <p:nvSpPr>
          <p:cNvPr id="18" name="타원 17">
            <a:extLst>
              <a:ext uri="{FF2B5EF4-FFF2-40B4-BE49-F238E27FC236}">
                <a16:creationId xmlns="" xmlns:a16="http://schemas.microsoft.com/office/drawing/2014/main" id="{D3B298F9-7E9F-46CD-B96D-5B54497876AA}"/>
              </a:ext>
            </a:extLst>
          </p:cNvPr>
          <p:cNvSpPr/>
          <p:nvPr/>
        </p:nvSpPr>
        <p:spPr>
          <a:xfrm>
            <a:off x="4860032" y="3933057"/>
            <a:ext cx="167140" cy="151607"/>
          </a:xfrm>
          <a:prstGeom prst="ellipse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ko-KR" sz="900" b="1" dirty="0" smtClean="0">
                <a:latin typeface="+mn-ea"/>
              </a:rPr>
              <a:t>3</a:t>
            </a:r>
            <a:endParaRPr kumimoji="1" lang="ko-KR" altLang="en-US" sz="900" b="1" dirty="0">
              <a:latin typeface="+mn-ea"/>
            </a:endParaRPr>
          </a:p>
        </p:txBody>
      </p:sp>
      <p:sp>
        <p:nvSpPr>
          <p:cNvPr id="19" name="타원 18">
            <a:extLst>
              <a:ext uri="{FF2B5EF4-FFF2-40B4-BE49-F238E27FC236}">
                <a16:creationId xmlns="" xmlns:a16="http://schemas.microsoft.com/office/drawing/2014/main" id="{D3B298F9-7E9F-46CD-B96D-5B54497876AA}"/>
              </a:ext>
            </a:extLst>
          </p:cNvPr>
          <p:cNvSpPr/>
          <p:nvPr/>
        </p:nvSpPr>
        <p:spPr>
          <a:xfrm>
            <a:off x="5220072" y="3933850"/>
            <a:ext cx="167140" cy="151607"/>
          </a:xfrm>
          <a:prstGeom prst="ellipse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ko-KR" sz="900" b="1" dirty="0">
                <a:latin typeface="+mn-ea"/>
              </a:rPr>
              <a:t>4</a:t>
            </a:r>
            <a:endParaRPr kumimoji="1" lang="ko-KR" altLang="en-US" sz="900" b="1" dirty="0">
              <a:latin typeface="+mn-ea"/>
            </a:endParaRPr>
          </a:p>
        </p:txBody>
      </p:sp>
      <p:sp>
        <p:nvSpPr>
          <p:cNvPr id="20" name="타원 19">
            <a:extLst>
              <a:ext uri="{FF2B5EF4-FFF2-40B4-BE49-F238E27FC236}">
                <a16:creationId xmlns="" xmlns:a16="http://schemas.microsoft.com/office/drawing/2014/main" id="{D3B298F9-7E9F-46CD-B96D-5B54497876AA}"/>
              </a:ext>
            </a:extLst>
          </p:cNvPr>
          <p:cNvSpPr/>
          <p:nvPr/>
        </p:nvSpPr>
        <p:spPr>
          <a:xfrm>
            <a:off x="5652120" y="3933056"/>
            <a:ext cx="167140" cy="151607"/>
          </a:xfrm>
          <a:prstGeom prst="ellipse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ko-KR" sz="900" b="1" dirty="0" smtClean="0">
                <a:latin typeface="+mn-ea"/>
              </a:rPr>
              <a:t>5</a:t>
            </a:r>
            <a:endParaRPr kumimoji="1" lang="ko-KR" altLang="en-US" sz="900" b="1" dirty="0">
              <a:latin typeface="+mn-ea"/>
            </a:endParaRPr>
          </a:p>
        </p:txBody>
      </p:sp>
      <p:sp>
        <p:nvSpPr>
          <p:cNvPr id="21" name="타원 20">
            <a:extLst>
              <a:ext uri="{FF2B5EF4-FFF2-40B4-BE49-F238E27FC236}">
                <a16:creationId xmlns="" xmlns:a16="http://schemas.microsoft.com/office/drawing/2014/main" id="{D3B298F9-7E9F-46CD-B96D-5B54497876AA}"/>
              </a:ext>
            </a:extLst>
          </p:cNvPr>
          <p:cNvSpPr/>
          <p:nvPr/>
        </p:nvSpPr>
        <p:spPr>
          <a:xfrm>
            <a:off x="6012160" y="3933850"/>
            <a:ext cx="167140" cy="151607"/>
          </a:xfrm>
          <a:prstGeom prst="ellipse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ko-KR" sz="900" b="1" dirty="0">
                <a:latin typeface="+mn-ea"/>
              </a:rPr>
              <a:t>6</a:t>
            </a:r>
            <a:endParaRPr kumimoji="1" lang="ko-KR" altLang="en-US" sz="900" b="1" dirty="0">
              <a:latin typeface="+mn-ea"/>
            </a:endParaRPr>
          </a:p>
        </p:txBody>
      </p:sp>
      <p:sp>
        <p:nvSpPr>
          <p:cNvPr id="22" name="타원 21">
            <a:extLst>
              <a:ext uri="{FF2B5EF4-FFF2-40B4-BE49-F238E27FC236}">
                <a16:creationId xmlns="" xmlns:a16="http://schemas.microsoft.com/office/drawing/2014/main" id="{D3B298F9-7E9F-46CD-B96D-5B54497876AA}"/>
              </a:ext>
            </a:extLst>
          </p:cNvPr>
          <p:cNvSpPr/>
          <p:nvPr/>
        </p:nvSpPr>
        <p:spPr>
          <a:xfrm>
            <a:off x="5484980" y="4581128"/>
            <a:ext cx="167140" cy="151607"/>
          </a:xfrm>
          <a:prstGeom prst="ellipse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ko-KR" sz="900" b="1" dirty="0">
                <a:latin typeface="+mn-ea"/>
              </a:rPr>
              <a:t>7</a:t>
            </a:r>
            <a:endParaRPr kumimoji="1" lang="ko-KR" altLang="en-US" sz="900" b="1" dirty="0">
              <a:latin typeface="+mn-ea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xmlns="" id="{4A88B166-08A0-40A7-A34E-401F5ADC6559}"/>
              </a:ext>
            </a:extLst>
          </p:cNvPr>
          <p:cNvSpPr/>
          <p:nvPr/>
        </p:nvSpPr>
        <p:spPr>
          <a:xfrm>
            <a:off x="1331640" y="2420888"/>
            <a:ext cx="455172" cy="14401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1013" b="1">
              <a:latin typeface="+mn-ea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8FC950D1-E7D5-4BAB-9FEB-9EA1727742E3}"/>
              </a:ext>
            </a:extLst>
          </p:cNvPr>
          <p:cNvSpPr txBox="1"/>
          <p:nvPr/>
        </p:nvSpPr>
        <p:spPr>
          <a:xfrm>
            <a:off x="451138" y="5108790"/>
            <a:ext cx="4421395" cy="18928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buSzPct val="25000"/>
            </a:pPr>
            <a:r>
              <a:rPr lang="ko-KR" altLang="en-US" sz="11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현장실습 관리 페이지 입니다</a:t>
            </a:r>
            <a:r>
              <a:rPr lang="en-US" altLang="ko-KR" sz="11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</a:t>
            </a:r>
          </a:p>
          <a:p>
            <a:pPr lvl="0" algn="just">
              <a:lnSpc>
                <a:spcPct val="150000"/>
              </a:lnSpc>
              <a:buSzPct val="25000"/>
            </a:pPr>
            <a:r>
              <a:rPr lang="en-US" altLang="ko-KR" sz="11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① </a:t>
            </a:r>
            <a:r>
              <a:rPr lang="ko-KR" altLang="en-US" sz="11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교수님이 관리하는 현장 </a:t>
            </a:r>
            <a:r>
              <a:rPr lang="ko-KR" altLang="en-US" sz="1100" b="1" dirty="0" err="1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실습명을</a:t>
            </a:r>
            <a:r>
              <a:rPr lang="ko-KR" altLang="en-US" sz="11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 체크하면 </a:t>
            </a:r>
            <a:endParaRPr lang="en-US" altLang="ko-KR" sz="1100" b="1" dirty="0" smtClean="0">
              <a:solidFill>
                <a:srgbClr val="565D92"/>
              </a:solidFill>
              <a:latin typeface="+mn-ea"/>
              <a:cs typeface="NanumBarunGothic" charset="-127"/>
              <a:sym typeface="Arial"/>
            </a:endParaRPr>
          </a:p>
          <a:p>
            <a:pPr lvl="0" algn="just">
              <a:lnSpc>
                <a:spcPct val="150000"/>
              </a:lnSpc>
              <a:buSzPct val="25000"/>
            </a:pPr>
            <a:r>
              <a:rPr lang="ko-KR" altLang="en-US" sz="11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    아래에 리스트가 생성됩니다</a:t>
            </a:r>
            <a:r>
              <a:rPr lang="en-US" altLang="ko-KR" sz="11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 </a:t>
            </a:r>
          </a:p>
          <a:p>
            <a:pPr lvl="0" algn="just">
              <a:lnSpc>
                <a:spcPct val="150000"/>
              </a:lnSpc>
              <a:buSzPct val="25000"/>
            </a:pPr>
            <a:r>
              <a:rPr lang="en-US" altLang="ko-KR" sz="11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② [</a:t>
            </a:r>
            <a:r>
              <a:rPr lang="ko-KR" altLang="en-US" sz="1100" b="1" dirty="0" smtClean="0">
                <a:solidFill>
                  <a:srgbClr val="00B0F0"/>
                </a:solidFill>
                <a:latin typeface="+mn-ea"/>
                <a:cs typeface="NanumBarunGothic" charset="-127"/>
                <a:sym typeface="Arial"/>
              </a:rPr>
              <a:t>주임교수</a:t>
            </a:r>
            <a:r>
              <a:rPr lang="en-US" altLang="ko-KR" sz="11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] </a:t>
            </a:r>
            <a:r>
              <a:rPr lang="ko-KR" altLang="en-US" sz="11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평</a:t>
            </a:r>
            <a:r>
              <a:rPr lang="ko-KR" altLang="en-US" sz="11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가</a:t>
            </a:r>
            <a:r>
              <a:rPr lang="ko-KR" altLang="en-US" sz="11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 관리 화면 입니다</a:t>
            </a:r>
            <a:r>
              <a:rPr lang="en-US" altLang="ko-KR" sz="11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</a:t>
            </a:r>
          </a:p>
          <a:p>
            <a:pPr lvl="0" algn="just">
              <a:lnSpc>
                <a:spcPct val="150000"/>
              </a:lnSpc>
              <a:buSzPct val="25000"/>
            </a:pPr>
            <a:r>
              <a:rPr lang="en-US" altLang="ko-KR" sz="11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③ </a:t>
            </a:r>
            <a:r>
              <a:rPr lang="ko-KR" altLang="en-US" sz="11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관리하는 기관에 실습중인 학생의 실습일지 작성 </a:t>
            </a:r>
            <a:endParaRPr lang="en-US" altLang="ko-KR" sz="1100" b="1" dirty="0" smtClean="0">
              <a:solidFill>
                <a:srgbClr val="565D92"/>
              </a:solidFill>
              <a:latin typeface="+mn-ea"/>
              <a:cs typeface="NanumBarunGothic" charset="-127"/>
              <a:sym typeface="Arial"/>
            </a:endParaRPr>
          </a:p>
          <a:p>
            <a:pPr lvl="0" algn="just">
              <a:lnSpc>
                <a:spcPct val="150000"/>
              </a:lnSpc>
              <a:buSzPct val="25000"/>
            </a:pPr>
            <a:r>
              <a:rPr lang="en-US" altLang="ko-KR" sz="1100" b="1" dirty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 </a:t>
            </a:r>
            <a:r>
              <a:rPr lang="en-US" altLang="ko-KR" sz="11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   </a:t>
            </a:r>
            <a:r>
              <a:rPr lang="ko-KR" altLang="en-US" sz="11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유무 확인 가능합니다</a:t>
            </a:r>
            <a:r>
              <a:rPr lang="en-US" altLang="ko-KR" sz="11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</a:t>
            </a:r>
          </a:p>
          <a:p>
            <a:pPr lvl="0" algn="just">
              <a:lnSpc>
                <a:spcPct val="150000"/>
              </a:lnSpc>
              <a:buSzPct val="25000"/>
            </a:pPr>
            <a:endParaRPr lang="en-US" altLang="ko-KR" sz="1100" b="1" dirty="0">
              <a:solidFill>
                <a:srgbClr val="565D92"/>
              </a:solidFill>
              <a:latin typeface="+mn-ea"/>
              <a:cs typeface="NanumBarunGothic" charset="-127"/>
              <a:sym typeface="Arial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8FC950D1-E7D5-4BAB-9FEB-9EA1727742E3}"/>
              </a:ext>
            </a:extLst>
          </p:cNvPr>
          <p:cNvSpPr txBox="1"/>
          <p:nvPr/>
        </p:nvSpPr>
        <p:spPr>
          <a:xfrm>
            <a:off x="4567334" y="5157192"/>
            <a:ext cx="4224568" cy="10752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buSzPct val="25000"/>
            </a:pPr>
            <a:r>
              <a:rPr lang="ko-KR" altLang="en-US" sz="11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④ 학생에 대해 평가표를 작성 할 수 있습니다</a:t>
            </a:r>
            <a:r>
              <a:rPr lang="en-US" altLang="ko-KR" sz="11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 </a:t>
            </a:r>
          </a:p>
          <a:p>
            <a:pPr lvl="0" algn="just">
              <a:lnSpc>
                <a:spcPct val="150000"/>
              </a:lnSpc>
              <a:buSzPct val="25000"/>
            </a:pPr>
            <a:r>
              <a:rPr lang="en-US" altLang="ko-KR" sz="11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⑤ </a:t>
            </a:r>
            <a:r>
              <a:rPr lang="ko-KR" altLang="en-US" sz="11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학생의 기본 정보와 신청 교과 및 학점 승인 처리 가능합니다</a:t>
            </a:r>
            <a:r>
              <a:rPr lang="en-US" altLang="ko-KR" sz="11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</a:t>
            </a:r>
          </a:p>
          <a:p>
            <a:pPr lvl="0" algn="just">
              <a:lnSpc>
                <a:spcPct val="150000"/>
              </a:lnSpc>
              <a:buSzPct val="25000"/>
            </a:pPr>
            <a:r>
              <a:rPr lang="en-US" altLang="ko-KR" sz="11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⑥ </a:t>
            </a:r>
            <a:r>
              <a:rPr lang="ko-KR" altLang="en-US" sz="11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현장실습 성적 평가서 출력 가능합니다</a:t>
            </a:r>
            <a:r>
              <a:rPr lang="en-US" altLang="ko-KR" sz="11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</a:t>
            </a:r>
          </a:p>
          <a:p>
            <a:pPr lvl="0" algn="just">
              <a:lnSpc>
                <a:spcPct val="150000"/>
              </a:lnSpc>
              <a:buSzPct val="25000"/>
            </a:pPr>
            <a:r>
              <a:rPr lang="en-US" altLang="ko-KR" sz="11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⑦ </a:t>
            </a:r>
            <a:r>
              <a:rPr lang="ko-KR" altLang="en-US" sz="11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지도보고서 제출합니다</a:t>
            </a:r>
            <a:r>
              <a:rPr lang="en-US" altLang="ko-KR" sz="11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8479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107600" y="100726"/>
            <a:ext cx="114300" cy="290751"/>
          </a:xfrm>
          <a:prstGeom prst="rect">
            <a:avLst/>
          </a:prstGeom>
          <a:solidFill>
            <a:srgbClr val="0071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9" name="직선 연결선 8">
            <a:extLst>
              <a:ext uri="{FF2B5EF4-FFF2-40B4-BE49-F238E27FC236}">
                <a16:creationId xmlns="" xmlns:a16="http://schemas.microsoft.com/office/drawing/2014/main" id="{C3FF1F0F-1459-431E-9A1C-090F53C26622}"/>
              </a:ext>
            </a:extLst>
          </p:cNvPr>
          <p:cNvCxnSpPr>
            <a:cxnSpLocks/>
          </p:cNvCxnSpPr>
          <p:nvPr/>
        </p:nvCxnSpPr>
        <p:spPr>
          <a:xfrm>
            <a:off x="0" y="501174"/>
            <a:ext cx="9143999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hape 277">
            <a:extLst>
              <a:ext uri="{FF2B5EF4-FFF2-40B4-BE49-F238E27FC236}">
                <a16:creationId xmlns:a16="http://schemas.microsoft.com/office/drawing/2014/main" xmlns="" id="{E8534180-B40A-4385-B1C5-978819732C58}"/>
              </a:ext>
            </a:extLst>
          </p:cNvPr>
          <p:cNvSpPr/>
          <p:nvPr/>
        </p:nvSpPr>
        <p:spPr>
          <a:xfrm>
            <a:off x="0" y="4950995"/>
            <a:ext cx="9143999" cy="1907005"/>
          </a:xfrm>
          <a:prstGeom prst="rect">
            <a:avLst/>
          </a:prstGeom>
          <a:solidFill>
            <a:srgbClr val="EFF1F5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+mn-ea"/>
              <a:cs typeface="NanumBarunGothic" charset="-127"/>
              <a:sym typeface="Calibri"/>
            </a:endParaRPr>
          </a:p>
        </p:txBody>
      </p:sp>
      <p:sp>
        <p:nvSpPr>
          <p:cNvPr id="11" name="Shape 274">
            <a:extLst>
              <a:ext uri="{FF2B5EF4-FFF2-40B4-BE49-F238E27FC236}">
                <a16:creationId xmlns="" xmlns:a16="http://schemas.microsoft.com/office/drawing/2014/main" id="{52CB94F8-E6FD-4541-8AF8-30083151B0B8}"/>
              </a:ext>
            </a:extLst>
          </p:cNvPr>
          <p:cNvSpPr txBox="1"/>
          <p:nvPr/>
        </p:nvSpPr>
        <p:spPr>
          <a:xfrm>
            <a:off x="221900" y="76825"/>
            <a:ext cx="6723733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ko-KR" altLang="en-US" sz="2000" b="1" dirty="0" smtClean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현장실습 </a:t>
            </a:r>
            <a:r>
              <a:rPr lang="en-US" altLang="ko-KR" sz="2000" b="1" dirty="0" smtClean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&gt; </a:t>
            </a:r>
            <a:r>
              <a:rPr lang="ko-KR" altLang="en-US" sz="2000" b="1" dirty="0" smtClean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설정</a:t>
            </a:r>
            <a:r>
              <a:rPr lang="en-US" altLang="ko-KR" sz="2000" b="1" dirty="0" smtClean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 </a:t>
            </a:r>
            <a:r>
              <a:rPr lang="ko-KR" altLang="en-US" sz="2000" b="1" dirty="0" smtClean="0">
                <a:solidFill>
                  <a:srgbClr val="0071BE"/>
                </a:solidFill>
                <a:latin typeface="+mn-ea"/>
                <a:cs typeface="NanumBarunGothic" charset="-127"/>
                <a:sym typeface="Arial"/>
              </a:rPr>
              <a:t> </a:t>
            </a:r>
            <a:endParaRPr lang="ko-KR" sz="2000" b="1" dirty="0">
              <a:solidFill>
                <a:srgbClr val="0071BE"/>
              </a:solidFill>
              <a:latin typeface="+mn-ea"/>
              <a:cs typeface="NanumBarunGothic" charset="-127"/>
              <a:sym typeface="Arial"/>
            </a:endParaRPr>
          </a:p>
        </p:txBody>
      </p:sp>
      <p:pic>
        <p:nvPicPr>
          <p:cNvPr id="6" name="Shape 27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7973" y="5108790"/>
            <a:ext cx="253165" cy="27124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683568" y="5269013"/>
            <a:ext cx="6768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  <a:buSzPct val="25000"/>
            </a:pPr>
            <a:r>
              <a:rPr lang="ko-KR" altLang="en-US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직인 등록 →</a:t>
            </a:r>
            <a:r>
              <a:rPr lang="en-US" altLang="ko-KR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 </a:t>
            </a:r>
            <a:r>
              <a:rPr lang="ko-KR" altLang="en-US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파일추가로 성적평가서에 활용할 도장을 저장합니다</a:t>
            </a:r>
            <a:r>
              <a:rPr lang="en-US" altLang="ko-KR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 </a:t>
            </a:r>
          </a:p>
          <a:p>
            <a:pPr lvl="0" algn="just">
              <a:lnSpc>
                <a:spcPct val="150000"/>
              </a:lnSpc>
              <a:buSzPct val="25000"/>
            </a:pPr>
            <a:r>
              <a:rPr lang="ko-KR" altLang="en-US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설정에서 저장된 도장은 </a:t>
            </a:r>
            <a:r>
              <a:rPr lang="ko-KR" altLang="en-US" sz="1200" b="1" dirty="0" err="1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마이페이지</a:t>
            </a:r>
            <a:r>
              <a:rPr lang="ko-KR" altLang="en-US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 →</a:t>
            </a:r>
            <a:r>
              <a:rPr lang="en-US" altLang="ko-KR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 </a:t>
            </a:r>
            <a:r>
              <a:rPr lang="ko-KR" altLang="en-US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평가관리 →</a:t>
            </a:r>
            <a:r>
              <a:rPr lang="en-US" altLang="ko-KR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 </a:t>
            </a:r>
            <a:r>
              <a:rPr lang="ko-KR" altLang="en-US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성적확인서 출력 시 직인으로 사용됩니다</a:t>
            </a:r>
            <a:r>
              <a:rPr lang="en-US" altLang="ko-KR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.</a:t>
            </a:r>
          </a:p>
          <a:p>
            <a:pPr lvl="0"/>
            <a:r>
              <a:rPr lang="en-US" altLang="ko-KR" sz="1200" b="1" dirty="0" smtClean="0">
                <a:solidFill>
                  <a:srgbClr val="565D92"/>
                </a:solidFill>
                <a:latin typeface="+mn-ea"/>
                <a:cs typeface="NanumBarunGothic" charset="-127"/>
                <a:sym typeface="Arial"/>
              </a:rPr>
              <a:t>  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794" y="820485"/>
            <a:ext cx="7940410" cy="3702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037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249</Words>
  <Application>Microsoft Office PowerPoint</Application>
  <PresentationFormat>화면 슬라이드 쇼(4:3)</PresentationFormat>
  <Paragraphs>48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wioz88</dc:creator>
  <cp:lastModifiedBy>wioz88</cp:lastModifiedBy>
  <cp:revision>8</cp:revision>
  <dcterms:created xsi:type="dcterms:W3CDTF">2023-02-09T05:28:27Z</dcterms:created>
  <dcterms:modified xsi:type="dcterms:W3CDTF">2023-02-09T06:33:35Z</dcterms:modified>
</cp:coreProperties>
</file>