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73" r:id="rId13"/>
    <p:sldId id="274" r:id="rId14"/>
    <p:sldId id="275" r:id="rId15"/>
    <p:sldId id="276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77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6950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52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138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111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0666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675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078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577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52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392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1E540-219E-4B68-9321-9F7BA1202696}" type="datetimeFigureOut">
              <a:rPr lang="ko-KR" altLang="en-US" smtClean="0"/>
              <a:t>2023-05-15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7DF72-B537-4381-9072-F163E8B8670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353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>
            <a:picLocks noChangeAspect="1"/>
          </p:cNvPicPr>
          <p:nvPr/>
        </p:nvPicPr>
        <p:blipFill rotWithShape="1">
          <a:blip r:embed="rId2" cstate="print"/>
          <a:srcRect l="4764" r="3885"/>
          <a:stretch/>
        </p:blipFill>
        <p:spPr>
          <a:xfrm>
            <a:off x="323528" y="1636469"/>
            <a:ext cx="4245750" cy="3991101"/>
          </a:xfrm>
          <a:prstGeom prst="rect">
            <a:avLst/>
          </a:prstGeom>
        </p:spPr>
      </p:pic>
      <p:pic>
        <p:nvPicPr>
          <p:cNvPr id="3" name="Object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8402" y="620691"/>
            <a:ext cx="3835392" cy="5790852"/>
          </a:xfrm>
          <a:prstGeom prst="rect">
            <a:avLst/>
          </a:prstGeom>
        </p:spPr>
      </p:pic>
      <p:sp>
        <p:nvSpPr>
          <p:cNvPr id="4" name="Object 8"/>
          <p:cNvSpPr txBox="1"/>
          <p:nvPr/>
        </p:nvSpPr>
        <p:spPr>
          <a:xfrm>
            <a:off x="4986834" y="2276879"/>
            <a:ext cx="3639772" cy="924799"/>
          </a:xfrm>
          <a:prstGeom prst="rect">
            <a:avLst/>
          </a:prstGeom>
          <a:noFill/>
        </p:spPr>
        <p:txBody>
          <a:bodyPr wrap="square" lIns="103900" tIns="51951" rIns="103900" bIns="51951" rtlCol="0"/>
          <a:lstStyle/>
          <a:p>
            <a:pPr algn="just"/>
            <a:r>
              <a:rPr lang="ko-KR" altLang="en-US" sz="5467" kern="0" spc="-455" dirty="0">
                <a:solidFill>
                  <a:srgbClr val="FFFFFF"/>
                </a:solidFill>
                <a:latin typeface="나눔스퀘어 ExtraBold" pitchFamily="50" charset="-127"/>
                <a:ea typeface="나눔스퀘어 ExtraBold" pitchFamily="50" charset="-127"/>
              </a:rPr>
              <a:t>현장실습</a:t>
            </a:r>
            <a:endParaRPr lang="en-US" sz="5467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4869368" y="3323803"/>
            <a:ext cx="383605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ject 9"/>
          <p:cNvSpPr txBox="1"/>
          <p:nvPr/>
        </p:nvSpPr>
        <p:spPr>
          <a:xfrm>
            <a:off x="5170229" y="3572954"/>
            <a:ext cx="2780402" cy="723171"/>
          </a:xfrm>
          <a:prstGeom prst="rect">
            <a:avLst/>
          </a:prstGeom>
          <a:noFill/>
        </p:spPr>
        <p:txBody>
          <a:bodyPr wrap="square" lIns="103900" tIns="51951" rIns="103900" bIns="51951" rtlCol="0"/>
          <a:lstStyle/>
          <a:p>
            <a:pPr algn="just"/>
            <a:r>
              <a:rPr lang="ko-KR" altLang="en-US" sz="2267" kern="0" spc="-113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실습기관</a:t>
            </a:r>
            <a:r>
              <a:rPr lang="en-US" sz="2267" kern="0" spc="-113" dirty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 </a:t>
            </a:r>
            <a:r>
              <a:rPr lang="ko-KR" altLang="en-US" sz="2267" kern="0" spc="-113" dirty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매</a:t>
            </a:r>
            <a:r>
              <a:rPr lang="en-US" sz="2267" kern="0" spc="-113" dirty="0" err="1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뉴얼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나눔스퀘어 ExtraBold" pitchFamily="50" charset="-127"/>
              <a:ea typeface="나눔스퀘어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9253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부서관리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부서추가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144792" cy="4104456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새로운 부서에 대한 정보를 입력할 수 있는 페이지입니다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8D75FE1-2796-49A9-ADAE-9DF6CF8B67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8359"/>
          <a:stretch/>
        </p:blipFill>
        <p:spPr>
          <a:xfrm>
            <a:off x="692929" y="808958"/>
            <a:ext cx="7380312" cy="359190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참여신청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직사각형 11"/>
          <p:cNvSpPr/>
          <p:nvPr/>
        </p:nvSpPr>
        <p:spPr>
          <a:xfrm>
            <a:off x="5652120" y="4063983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051720" y="3700779"/>
            <a:ext cx="4104456" cy="242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9111" y="5108790"/>
            <a:ext cx="7379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현재 진행 중인 현장실습에 대하여 참여 신청을 할 수 있는 페이지 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현재 운영되는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SW/AI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사업단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2023-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하계방학인턴십프로그램을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신청합니다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신규 참여신청 후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운영계획서와 참여개요를 작성하실 수 있습니다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. (5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월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17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일까지 작성 완료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)</a:t>
            </a:r>
          </a:p>
          <a:p>
            <a:pPr lvl="0"/>
            <a:endParaRPr lang="en-US" altLang="ko-KR" sz="1200" b="1" dirty="0">
              <a:solidFill>
                <a:srgbClr val="FF0000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3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자 협약서에 대한 내용 확인 및 협약서 내용에 동의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7C033E2-6150-46DC-B99E-D7EE3FFCBA3D}"/>
              </a:ext>
            </a:extLst>
          </p:cNvPr>
          <p:cNvSpPr/>
          <p:nvPr/>
        </p:nvSpPr>
        <p:spPr>
          <a:xfrm>
            <a:off x="6186762" y="3754888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F017F86-39CA-4EBF-8D00-2B410FC6A9FC}"/>
              </a:ext>
            </a:extLst>
          </p:cNvPr>
          <p:cNvSpPr/>
          <p:nvPr/>
        </p:nvSpPr>
        <p:spPr>
          <a:xfrm>
            <a:off x="5436096" y="4130487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02556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E1F9984-D582-4C08-9D99-8571CA76D0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47" y="610872"/>
            <a:ext cx="8851106" cy="4230421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참여신청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직사각형 11"/>
          <p:cNvSpPr/>
          <p:nvPr/>
        </p:nvSpPr>
        <p:spPr>
          <a:xfrm>
            <a:off x="2699792" y="3509584"/>
            <a:ext cx="576064" cy="4234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139952" y="3185438"/>
            <a:ext cx="2592288" cy="3172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9111" y="5108790"/>
            <a:ext cx="7379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참여 신청을 누른 후 나오는 페이지 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아래의 ①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③은 해당 페이지의 표기된 부분을 꼭 따라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주시길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바랍니다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/>
            <a:endParaRPr lang="en-US" altLang="ko-KR" sz="1200" b="1" dirty="0">
              <a:solidFill>
                <a:srgbClr val="FF0000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SW/AI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사업단에서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참여 학생에게 급여를 직접 지급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④ 연변에 따라 기간을 자유롭게 선택하실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7C033E2-6150-46DC-B99E-D7EE3FFCBA3D}"/>
              </a:ext>
            </a:extLst>
          </p:cNvPr>
          <p:cNvSpPr/>
          <p:nvPr/>
        </p:nvSpPr>
        <p:spPr>
          <a:xfrm>
            <a:off x="6796113" y="3279480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F017F86-39CA-4EBF-8D00-2B410FC6A9FC}"/>
              </a:ext>
            </a:extLst>
          </p:cNvPr>
          <p:cNvSpPr/>
          <p:nvPr/>
        </p:nvSpPr>
        <p:spPr>
          <a:xfrm>
            <a:off x="3347864" y="3646559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8860DE2-3BDC-41CB-BDE0-BAD301E7FC05}"/>
              </a:ext>
            </a:extLst>
          </p:cNvPr>
          <p:cNvSpPr/>
          <p:nvPr/>
        </p:nvSpPr>
        <p:spPr>
          <a:xfrm>
            <a:off x="2699792" y="4524034"/>
            <a:ext cx="3888432" cy="3172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CA03E886-0190-4696-852D-920CE1C14A7F}"/>
              </a:ext>
            </a:extLst>
          </p:cNvPr>
          <p:cNvSpPr/>
          <p:nvPr/>
        </p:nvSpPr>
        <p:spPr>
          <a:xfrm>
            <a:off x="6692876" y="4607903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3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C828B06F-7B91-4C59-9C9F-BFD554D55041}"/>
              </a:ext>
            </a:extLst>
          </p:cNvPr>
          <p:cNvSpPr/>
          <p:nvPr/>
        </p:nvSpPr>
        <p:spPr>
          <a:xfrm>
            <a:off x="2717549" y="1452954"/>
            <a:ext cx="3888432" cy="3172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ACF07805-6501-475F-A289-E6CBA4926055}"/>
              </a:ext>
            </a:extLst>
          </p:cNvPr>
          <p:cNvSpPr/>
          <p:nvPr/>
        </p:nvSpPr>
        <p:spPr>
          <a:xfrm>
            <a:off x="6692876" y="1517356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4</a:t>
            </a:r>
            <a:endParaRPr kumimoji="1" lang="ko-KR" altLang="en-US" sz="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2228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022B39D-2D42-497F-9A2D-8870C0B2F5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11" y="610872"/>
            <a:ext cx="7840169" cy="4160568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참여신청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직사각형 13"/>
          <p:cNvSpPr/>
          <p:nvPr/>
        </p:nvSpPr>
        <p:spPr>
          <a:xfrm>
            <a:off x="1331640" y="764704"/>
            <a:ext cx="6624736" cy="33123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9111" y="5380039"/>
            <a:ext cx="7379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운영계획서와 참여개요를 작성하실 수 있습니다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. (5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월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17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일까지 작성 완료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)</a:t>
            </a:r>
          </a:p>
          <a:p>
            <a:endParaRPr lang="en-US" altLang="ko-KR" sz="1200" b="1" dirty="0">
              <a:solidFill>
                <a:srgbClr val="FF0000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  <a:cs typeface="NanumBarunGothic" charset="-127"/>
                <a:sym typeface="Arial"/>
              </a:rPr>
              <a:t>저장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을 반드시 눌러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주시길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바랍니다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  <a:endParaRPr lang="en-US" altLang="ko-KR" sz="1200" b="1" dirty="0">
              <a:solidFill>
                <a:srgbClr val="FF0000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7C033E2-6150-46DC-B99E-D7EE3FFCBA3D}"/>
              </a:ext>
            </a:extLst>
          </p:cNvPr>
          <p:cNvSpPr/>
          <p:nvPr/>
        </p:nvSpPr>
        <p:spPr>
          <a:xfrm>
            <a:off x="8148068" y="2201879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43B9E5C-E5BF-4B26-8FE0-E15271C8333C}"/>
              </a:ext>
            </a:extLst>
          </p:cNvPr>
          <p:cNvSpPr/>
          <p:nvPr/>
        </p:nvSpPr>
        <p:spPr>
          <a:xfrm>
            <a:off x="3923928" y="4186769"/>
            <a:ext cx="645267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16004FA5-A150-464A-B116-8270E5AD8B52}"/>
              </a:ext>
            </a:extLst>
          </p:cNvPr>
          <p:cNvSpPr/>
          <p:nvPr/>
        </p:nvSpPr>
        <p:spPr>
          <a:xfrm>
            <a:off x="3618288" y="4230904"/>
            <a:ext cx="185621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273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DF4ECA99-E8B1-4CAE-9E5A-5B573DB2A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38" y="628637"/>
            <a:ext cx="8225318" cy="414280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참여신청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직사각형 11"/>
          <p:cNvSpPr/>
          <p:nvPr/>
        </p:nvSpPr>
        <p:spPr>
          <a:xfrm>
            <a:off x="2051720" y="2592026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059832" y="3194315"/>
            <a:ext cx="4104456" cy="242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49111" y="5108790"/>
            <a:ext cx="7379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다시 참여신청 페이지로 돌아갑니다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SW/AI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사업단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2023-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하계방학인턴십프로그램을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클릭합니다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FF0000"/>
              </a:solidFill>
              <a:latin typeface="+mn-ea"/>
              <a:cs typeface="NanumBarunGothic" charset="-127"/>
              <a:sym typeface="Arial"/>
            </a:endParaRPr>
          </a:p>
          <a:p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3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자 협약서에 대한 내용 확인 및 협약서 내용에 동의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(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반드시 로고와 직인 이미지 파일로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첨부하셔야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!)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7C033E2-6150-46DC-B99E-D7EE3FFCBA3D}"/>
              </a:ext>
            </a:extLst>
          </p:cNvPr>
          <p:cNvSpPr/>
          <p:nvPr/>
        </p:nvSpPr>
        <p:spPr>
          <a:xfrm>
            <a:off x="5580112" y="4110324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3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F017F86-39CA-4EBF-8D00-2B410FC6A9FC}"/>
              </a:ext>
            </a:extLst>
          </p:cNvPr>
          <p:cNvSpPr/>
          <p:nvPr/>
        </p:nvSpPr>
        <p:spPr>
          <a:xfrm>
            <a:off x="7308304" y="324073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1523B393-62B1-4732-9EAE-C031C90C74F9}"/>
              </a:ext>
            </a:extLst>
          </p:cNvPr>
          <p:cNvSpPr/>
          <p:nvPr/>
        </p:nvSpPr>
        <p:spPr>
          <a:xfrm>
            <a:off x="1835696" y="2625278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EB1CA0A-473E-46D4-B194-297B6847D30A}"/>
              </a:ext>
            </a:extLst>
          </p:cNvPr>
          <p:cNvSpPr/>
          <p:nvPr/>
        </p:nvSpPr>
        <p:spPr>
          <a:xfrm>
            <a:off x="4932040" y="4077072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230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24550D2-7A2E-4E15-B8FF-737031936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11" y="691775"/>
            <a:ext cx="7695496" cy="3962486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참여신청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직사각형 11"/>
          <p:cNvSpPr/>
          <p:nvPr/>
        </p:nvSpPr>
        <p:spPr>
          <a:xfrm>
            <a:off x="669561" y="2624961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157266" y="2727513"/>
            <a:ext cx="5295053" cy="2423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77717" y="5380039"/>
            <a:ext cx="7379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모든 단계를 마치신 후에 지원자 선정 페이지에서 아래와 같은 내용을 확인하실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7C033E2-6150-46DC-B99E-D7EE3FFCBA3D}"/>
              </a:ext>
            </a:extLst>
          </p:cNvPr>
          <p:cNvSpPr/>
          <p:nvPr/>
        </p:nvSpPr>
        <p:spPr>
          <a:xfrm>
            <a:off x="430716" y="2652753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7F017F86-39CA-4EBF-8D00-2B410FC6A9FC}"/>
              </a:ext>
            </a:extLst>
          </p:cNvPr>
          <p:cNvSpPr/>
          <p:nvPr/>
        </p:nvSpPr>
        <p:spPr>
          <a:xfrm>
            <a:off x="7516463" y="2773929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0233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지원자선정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82202"/>
            <a:ext cx="5921883" cy="4118336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109124" y="2725913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051720" y="2204864"/>
            <a:ext cx="57606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652120" y="3861048"/>
            <a:ext cx="50405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228184" y="3852258"/>
            <a:ext cx="50405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꺾인 연결선 16"/>
          <p:cNvCxnSpPr>
            <a:stCxn id="12" idx="1"/>
          </p:cNvCxnSpPr>
          <p:nvPr/>
        </p:nvCxnSpPr>
        <p:spPr>
          <a:xfrm rot="10800000" flipV="1">
            <a:off x="3109124" y="2833924"/>
            <a:ext cx="12700" cy="1171139"/>
          </a:xfrm>
          <a:prstGeom prst="bentConnector4">
            <a:avLst>
              <a:gd name="adj1" fmla="val 2325000"/>
              <a:gd name="adj2" fmla="val 100156"/>
            </a:avLst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502600" y="3712790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6582720" y="3641453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9288" y="5132201"/>
            <a:ext cx="8099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현재 진행 중인 현장실습에 대하여 지원자를 선정 할 수 있는 페이지 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서류 상태에 대해서 선택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(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서류심사진행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서류보완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서류통과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서류탈락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서류취소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중도포기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)</a:t>
            </a: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선발여부에  대해서 선택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(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심사중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선발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/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탈락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참여학생관리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784404" cy="4163500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타원 11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3635896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4067944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2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4422479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3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4688036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4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076056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5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508104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6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868144" y="3409684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7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6228184" y="3409141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8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370358" y="3819540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9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582864" y="3861048"/>
            <a:ext cx="4348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6302944" y="3852258"/>
            <a:ext cx="507891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768244" y="3629213"/>
            <a:ext cx="144016" cy="14982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60232" y="3588708"/>
            <a:ext cx="360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schemeClr val="bg1"/>
                </a:solidFill>
              </a:rPr>
              <a:t>10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C950D1-E7D5-4BAB-9FEB-9EA1727742E3}"/>
              </a:ext>
            </a:extLst>
          </p:cNvPr>
          <p:cNvSpPr txBox="1"/>
          <p:nvPr/>
        </p:nvSpPr>
        <p:spPr>
          <a:xfrm>
            <a:off x="451138" y="5108790"/>
            <a:ext cx="4421395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출근부를 </a:t>
            </a:r>
            <a:r>
              <a:rPr lang="ko-KR" altLang="en-US" sz="11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업로드하여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입력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평가표를 </a:t>
            </a:r>
            <a:r>
              <a:rPr lang="ko-KR" altLang="en-US" sz="11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업로드하여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입력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출근부를 등록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④ 평가표를 입력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⑤ 산재보험증명 서류를 업로드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⑥ 운영계획서를 업로드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C950D1-E7D5-4BAB-9FEB-9EA1727742E3}"/>
              </a:ext>
            </a:extLst>
          </p:cNvPr>
          <p:cNvSpPr txBox="1"/>
          <p:nvPr/>
        </p:nvSpPr>
        <p:spPr>
          <a:xfrm>
            <a:off x="4798393" y="5025217"/>
            <a:ext cx="4224568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⑦ </a:t>
            </a:r>
            <a:r>
              <a:rPr lang="ko-KR" altLang="en-US" sz="11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표준협약서를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확인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en-US" altLang="ko-KR" sz="11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⑧ 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3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자 </a:t>
            </a:r>
            <a:r>
              <a:rPr lang="ko-KR" altLang="en-US" sz="11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협얍서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내용 확인 및 동의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⑨ 실습일지를 조회 할 수 있습니다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⑩ 모든 자료에 대해서 최종 제출합니다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최종 제출 후에는 수정이 불가합니다</a:t>
            </a: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※ 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참여학생관리는 관리자가 기관의 상태를 </a:t>
            </a:r>
            <a:r>
              <a:rPr lang="ko-KR" altLang="en-US" sz="11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실습진행중으로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변경하여야 선발한 학생 목록을 확인할 수 있음</a:t>
            </a:r>
            <a:endParaRPr lang="en-US" altLang="ko-KR" sz="11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979712" y="2276872"/>
            <a:ext cx="4348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설문조사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869" y="657537"/>
            <a:ext cx="7552127" cy="4167304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진행중인 현장실습에 대한 설문조사에 참여 할 수 있는 페이지입니다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참여이력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98" y="662054"/>
            <a:ext cx="7549202" cy="4106434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 참여 이력에 대해서 확인 할 수 있는 페이지입니다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기업회원 전환하기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6152553" cy="4070829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6444208" y="675184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6300868" y="525664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5208988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메뉴 상단에 회원가입 버튼을 클릭합니다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57809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기업회원 전환하기 </a:t>
            </a:r>
            <a:endParaRPr lang="ko-KR" alt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05515"/>
            <a:ext cx="5926108" cy="4216741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타원 11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5217544" y="2290800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220072" y="2460168"/>
            <a:ext cx="1440160" cy="19769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11560" y="5208988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기업회원 가입하기를 선택합니다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기업회원 전환하기 </a:t>
            </a:r>
            <a:endParaRPr lang="ko-KR" alt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7"/>
            <a:ext cx="6219930" cy="4240213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1560" y="5208988"/>
            <a:ext cx="730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기업의 담당자의 정보로 기본 정보 입력</a:t>
            </a: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-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이메일에는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아이디로 사용될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이메일을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기재하고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패스워드와 닉네임 입력한 후 다음 버튼 클릭합니다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기업회원 전환하기 </a:t>
            </a:r>
            <a:endParaRPr lang="ko-KR" alt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29464"/>
            <a:ext cx="7216914" cy="3528392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5364088" y="3284984"/>
            <a:ext cx="86409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11560" y="5208988"/>
            <a:ext cx="730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기업회원 전환하기 버튼을 클릭합니다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기업회원 전환하기 </a:t>
            </a:r>
            <a:endParaRPr lang="ko-KR" alt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5" y="593074"/>
            <a:ext cx="4533020" cy="4191678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2895"/>
            <a:ext cx="3016377" cy="1402085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오른쪽 화살표 1"/>
          <p:cNvSpPr/>
          <p:nvPr/>
        </p:nvSpPr>
        <p:spPr>
          <a:xfrm>
            <a:off x="5076056" y="2688913"/>
            <a:ext cx="576064" cy="505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555776" y="4509120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940151" y="2492894"/>
            <a:ext cx="3016377" cy="14020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11560" y="5208988"/>
            <a:ext cx="7300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기업 정보 및 담당자의 정보를 입력한 후 신청하기 버튼을 클릭합니다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위와 같은 안내 메시지가 나오면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관리자의 승인 후 기업회원으로 활동이 가능 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공지사항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990380" cy="4238848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1691680" y="2511696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3568" y="5368124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현장실습관련 공지사항을 확인 할 수 있는 페이지 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실습기관정보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272231" cy="4132728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C950D1-E7D5-4BAB-9FEB-9EA1727742E3}"/>
              </a:ext>
            </a:extLst>
          </p:cNvPr>
          <p:cNvSpPr txBox="1"/>
          <p:nvPr/>
        </p:nvSpPr>
        <p:spPr>
          <a:xfrm>
            <a:off x="451138" y="5108790"/>
            <a:ext cx="7289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-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실습기관정보와 담당자 및 비밀번호  확인 및 수정이 가능 합니다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- 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사전서면점검서를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필수로 입력해야 새로운 실습에 참여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331640" y="2060848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부서관리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37618"/>
            <a:ext cx="7326048" cy="4208581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1475656" y="2924944"/>
            <a:ext cx="57606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4896000" y="3672000"/>
            <a:ext cx="72008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D9900022-9EB4-0C4E-A7E8-CA4937A0BFD8}"/>
              </a:ext>
            </a:extLst>
          </p:cNvPr>
          <p:cNvSpPr/>
          <p:nvPr/>
        </p:nvSpPr>
        <p:spPr>
          <a:xfrm>
            <a:off x="4706632" y="3597240"/>
            <a:ext cx="149520" cy="149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800" dirty="0">
                <a:latin typeface="+mn-ea"/>
              </a:rPr>
              <a:t>1</a:t>
            </a:r>
            <a:endParaRPr kumimoji="1" lang="ko-KR" altLang="en-US" sz="800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522962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기업 내 부서를 관리 및 추가할 수 있는 페이지 입니다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/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버튼을 클릭하면 기업 내 부서를 추가 할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(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설명은 다음 페이지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)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6515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565</Words>
  <Application>Microsoft Office PowerPoint</Application>
  <PresentationFormat>화면 슬라이드 쇼(4:3)</PresentationFormat>
  <Paragraphs>105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7" baseType="lpstr">
      <vt:lpstr>HY견고딕</vt:lpstr>
      <vt:lpstr>NanumBarunGothic</vt:lpstr>
      <vt:lpstr>나눔스퀘어 ExtraBold</vt:lpstr>
      <vt:lpstr>맑은 고딕</vt:lpstr>
      <vt:lpstr>에스코어 드림 4 Regular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wioz88</dc:creator>
  <cp:lastModifiedBy>user</cp:lastModifiedBy>
  <cp:revision>20</cp:revision>
  <dcterms:created xsi:type="dcterms:W3CDTF">2023-02-09T03:06:11Z</dcterms:created>
  <dcterms:modified xsi:type="dcterms:W3CDTF">2023-05-15T06:23:01Z</dcterms:modified>
</cp:coreProperties>
</file>